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852" r:id="rId1"/>
  </p:sldMasterIdLst>
  <p:notesMasterIdLst>
    <p:notesMasterId r:id="rId31"/>
  </p:notesMasterIdLst>
  <p:handoutMasterIdLst>
    <p:handoutMasterId r:id="rId32"/>
  </p:handoutMasterIdLst>
  <p:sldIdLst>
    <p:sldId id="287" r:id="rId2"/>
    <p:sldId id="289" r:id="rId3"/>
    <p:sldId id="353" r:id="rId4"/>
    <p:sldId id="364" r:id="rId5"/>
    <p:sldId id="365" r:id="rId6"/>
    <p:sldId id="366" r:id="rId7"/>
    <p:sldId id="367" r:id="rId8"/>
    <p:sldId id="375" r:id="rId9"/>
    <p:sldId id="376" r:id="rId10"/>
    <p:sldId id="377" r:id="rId11"/>
    <p:sldId id="348" r:id="rId12"/>
    <p:sldId id="355" r:id="rId13"/>
    <p:sldId id="370" r:id="rId14"/>
    <p:sldId id="362" r:id="rId15"/>
    <p:sldId id="369" r:id="rId16"/>
    <p:sldId id="363" r:id="rId17"/>
    <p:sldId id="368" r:id="rId18"/>
    <p:sldId id="371" r:id="rId19"/>
    <p:sldId id="372" r:id="rId20"/>
    <p:sldId id="373" r:id="rId21"/>
    <p:sldId id="337" r:id="rId22"/>
    <p:sldId id="323" r:id="rId23"/>
    <p:sldId id="326" r:id="rId24"/>
    <p:sldId id="325" r:id="rId25"/>
    <p:sldId id="320" r:id="rId26"/>
    <p:sldId id="321" r:id="rId27"/>
    <p:sldId id="319" r:id="rId28"/>
    <p:sldId id="332" r:id="rId29"/>
    <p:sldId id="305" r:id="rId3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59DCF7D-98AE-4A36-AB73-1F22A733167E}">
          <p14:sldIdLst>
            <p14:sldId id="287"/>
            <p14:sldId id="289"/>
            <p14:sldId id="353"/>
            <p14:sldId id="364"/>
            <p14:sldId id="365"/>
            <p14:sldId id="366"/>
            <p14:sldId id="367"/>
            <p14:sldId id="375"/>
            <p14:sldId id="376"/>
            <p14:sldId id="377"/>
            <p14:sldId id="348"/>
            <p14:sldId id="355"/>
            <p14:sldId id="370"/>
            <p14:sldId id="362"/>
            <p14:sldId id="369"/>
            <p14:sldId id="363"/>
            <p14:sldId id="368"/>
            <p14:sldId id="371"/>
            <p14:sldId id="372"/>
            <p14:sldId id="373"/>
          </p14:sldIdLst>
        </p14:section>
        <p14:section name="Naamloze sectie" id="{DA60945B-65BD-4199-8559-A2C5CB8D1F24}">
          <p14:sldIdLst>
            <p14:sldId id="337"/>
            <p14:sldId id="323"/>
            <p14:sldId id="326"/>
            <p14:sldId id="325"/>
            <p14:sldId id="320"/>
            <p14:sldId id="321"/>
            <p14:sldId id="319"/>
            <p14:sldId id="332"/>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Van Dorpe" initials="MVD" lastIdx="1" clrIdx="0">
    <p:extLst>
      <p:ext uri="{19B8F6BF-5375-455C-9EA6-DF929625EA0E}">
        <p15:presenceInfo xmlns:p15="http://schemas.microsoft.com/office/powerpoint/2012/main" userId="e5b0231f3a00b4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5F7"/>
    <a:srgbClr val="D64B5A"/>
    <a:srgbClr val="C3072A"/>
    <a:srgbClr val="FFFFFF"/>
    <a:srgbClr val="6076B4"/>
    <a:srgbClr val="F5F5F5"/>
    <a:srgbClr val="E7EC28"/>
    <a:srgbClr val="E7F93D"/>
    <a:srgbClr val="FDE9A2"/>
    <a:srgbClr val="F0F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5232" autoAdjust="0"/>
  </p:normalViewPr>
  <p:slideViewPr>
    <p:cSldViewPr>
      <p:cViewPr varScale="1">
        <p:scale>
          <a:sx n="86" d="100"/>
          <a:sy n="86" d="100"/>
        </p:scale>
        <p:origin x="1445" y="19"/>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9B94E0-472E-40D3-A61C-C425F0C370CE}" type="datetimeFigureOut">
              <a:rPr lang="nl-BE" smtClean="0"/>
              <a:pPr/>
              <a:t>2/05/2022</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4423C-CDAE-48E4-AA7D-73F93E634E64}" type="slidenum">
              <a:rPr lang="nl-BE" smtClean="0"/>
              <a:pPr/>
              <a:t>‹nr.›</a:t>
            </a:fld>
            <a:endParaRPr lang="nl-BE"/>
          </a:p>
        </p:txBody>
      </p:sp>
    </p:spTree>
    <p:extLst>
      <p:ext uri="{BB962C8B-B14F-4D97-AF65-F5344CB8AC3E}">
        <p14:creationId xmlns:p14="http://schemas.microsoft.com/office/powerpoint/2010/main" val="380240484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3F58B-E44D-493D-8E91-56AD2D60B8D1}" type="datetimeFigureOut">
              <a:rPr lang="nl-BE" smtClean="0"/>
              <a:pPr/>
              <a:t>2/05/2022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D0CD8-B9B1-4E45-A2F0-C58C69D49F52}" type="slidenum">
              <a:rPr lang="nl-BE" smtClean="0"/>
              <a:pPr/>
              <a:t>‹nr.›</a:t>
            </a:fld>
            <a:endParaRPr lang="nl-BE"/>
          </a:p>
        </p:txBody>
      </p:sp>
    </p:spTree>
    <p:extLst>
      <p:ext uri="{BB962C8B-B14F-4D97-AF65-F5344CB8AC3E}">
        <p14:creationId xmlns:p14="http://schemas.microsoft.com/office/powerpoint/2010/main" val="4144492626"/>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5" name="Tijdelijke aanduiding voor voettekst 4"/>
          <p:cNvSpPr>
            <a:spLocks noGrp="1"/>
          </p:cNvSpPr>
          <p:nvPr>
            <p:ph type="ftr" sz="quarter" idx="11"/>
          </p:nvPr>
        </p:nvSpPr>
        <p:spPr/>
        <p:txBody>
          <a:bodyPr/>
          <a:lstStyle/>
          <a:p>
            <a:r>
              <a:rPr lang="nl-BE" dirty="0" err="1"/>
              <a:t>vwmg</a:t>
            </a:r>
            <a:r>
              <a:rPr lang="nl-BE"/>
              <a:t> zottegem 2013</a:t>
            </a:r>
          </a:p>
        </p:txBody>
      </p:sp>
    </p:spTree>
    <p:extLst>
      <p:ext uri="{BB962C8B-B14F-4D97-AF65-F5344CB8AC3E}">
        <p14:creationId xmlns:p14="http://schemas.microsoft.com/office/powerpoint/2010/main" val="9274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54360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365260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124187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100949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244394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296265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40321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nl-NL"/>
              <a:t>Klik om de stijl te bewerken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7" name="Date Placeholder 6"/>
          <p:cNvSpPr>
            <a:spLocks noGrp="1"/>
          </p:cNvSpPr>
          <p:nvPr>
            <p:ph type="dt" sz="half" idx="10"/>
          </p:nvPr>
        </p:nvSpPr>
        <p:spPr/>
        <p:txBody>
          <a:bodyPr/>
          <a:lstStyle/>
          <a:p>
            <a:fld id="{515852B0-9482-4FC6-B765-BB0EBCBF9403}" type="datetime1">
              <a:rPr lang="nl-BE" smtClean="0"/>
              <a:pPr/>
              <a:t>2/05/2022</a:t>
            </a:fld>
            <a:endParaRPr lang="nl-BE"/>
          </a:p>
        </p:txBody>
      </p:sp>
      <p:sp>
        <p:nvSpPr>
          <p:cNvPr id="8" name="Slide Number Placeholder 7"/>
          <p:cNvSpPr>
            <a:spLocks noGrp="1"/>
          </p:cNvSpPr>
          <p:nvPr>
            <p:ph type="sldNum" sz="quarter" idx="11"/>
          </p:nvPr>
        </p:nvSpPr>
        <p:spPr/>
        <p:txBody>
          <a:bodyPr/>
          <a:lstStyle/>
          <a:p>
            <a:fld id="{419919B8-FCFE-457A-B6BF-3DEC6C0D1373}" type="slidenum">
              <a:rPr lang="nl-BE" smtClean="0"/>
              <a:pPr/>
              <a:t>‹nr.›</a:t>
            </a:fld>
            <a:endParaRPr lang="nl-BE"/>
          </a:p>
        </p:txBody>
      </p:sp>
      <p:sp>
        <p:nvSpPr>
          <p:cNvPr id="9" name="Footer Placeholder 8"/>
          <p:cNvSpPr>
            <a:spLocks noGrp="1"/>
          </p:cNvSpPr>
          <p:nvPr>
            <p:ph type="ftr" sz="quarter" idx="12"/>
          </p:nvPr>
        </p:nvSpPr>
        <p:spPr/>
        <p:txBody>
          <a:bodyPr/>
          <a:lstStyle/>
          <a:p>
            <a:r>
              <a:rPr lang="nl-BE"/>
              <a:t>Vlaamse wijnmakersgilde afdeling Zottegem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7756401-9156-4EAA-82EF-2E360AF492A9}" type="datetime1">
              <a:rPr lang="nl-BE" smtClean="0"/>
              <a:pPr/>
              <a:t>2/05/2022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281ECCE-5826-42F7-854C-790A7223E1E4}" type="datetime1">
              <a:rPr lang="nl-BE" smtClean="0"/>
              <a:pPr/>
              <a:t>2/05/2022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74EA722-F6E3-4778-9668-E76A41136D97}" type="datetime1">
              <a:rPr lang="nl-BE" smtClean="0"/>
              <a:pPr/>
              <a:t>2/05/2022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a:t>Klik om de stijl te bewerken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315726CF-6F94-47A0-8846-CF5D0FD35FCC}" type="datetime1">
              <a:rPr lang="nl-BE" smtClean="0"/>
              <a:pPr/>
              <a:t>2/05/2022</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B25D8AD-56C4-4CBE-8D05-D84D6627B1C7}" type="datetime1">
              <a:rPr lang="nl-BE" smtClean="0"/>
              <a:pPr/>
              <a:t>2/05/2022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
        <p:nvSpPr>
          <p:cNvPr id="9" name="Content Placeholder 8"/>
          <p:cNvSpPr>
            <a:spLocks noGrp="1"/>
          </p:cNvSpPr>
          <p:nvPr>
            <p:ph sz="quarter" idx="13"/>
          </p:nvPr>
        </p:nvSpPr>
        <p:spPr>
          <a:xfrm>
            <a:off x="365760" y="1600200"/>
            <a:ext cx="4041648" cy="452628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7" name="Date Placeholder 6"/>
          <p:cNvSpPr>
            <a:spLocks noGrp="1"/>
          </p:cNvSpPr>
          <p:nvPr>
            <p:ph type="dt" sz="half" idx="10"/>
          </p:nvPr>
        </p:nvSpPr>
        <p:spPr/>
        <p:txBody>
          <a:bodyPr/>
          <a:lstStyle/>
          <a:p>
            <a:fld id="{898431F7-0918-47DA-8E8A-0B4C1906300B}" type="datetime1">
              <a:rPr lang="nl-BE" smtClean="0"/>
              <a:pPr/>
              <a:t>2/05/2022</a:t>
            </a:fld>
            <a:endParaRPr lang="nl-BE"/>
          </a:p>
        </p:txBody>
      </p:sp>
      <p:sp>
        <p:nvSpPr>
          <p:cNvPr id="8" name="Footer Placeholder 7"/>
          <p:cNvSpPr>
            <a:spLocks noGrp="1"/>
          </p:cNvSpPr>
          <p:nvPr>
            <p:ph type="ftr" sz="quarter" idx="11"/>
          </p:nvPr>
        </p:nvSpPr>
        <p:spPr/>
        <p:txBody>
          <a:bodyPr/>
          <a:lstStyle/>
          <a:p>
            <a:r>
              <a:rPr lang="nl-BE"/>
              <a:t>Vlaamse wijnmakersgilde afdeling Zottegem</a:t>
            </a:r>
          </a:p>
        </p:txBody>
      </p:sp>
      <p:sp>
        <p:nvSpPr>
          <p:cNvPr id="9" name="Slide Number Placeholder 8"/>
          <p:cNvSpPr>
            <a:spLocks noGrp="1"/>
          </p:cNvSpPr>
          <p:nvPr>
            <p:ph type="sldNum" sz="quarter" idx="12"/>
          </p:nvPr>
        </p:nvSpPr>
        <p:spPr/>
        <p:txBody>
          <a:bodyPr/>
          <a:lstStyle/>
          <a:p>
            <a:fld id="{419919B8-FCFE-457A-B6BF-3DEC6C0D1373}" type="slidenum">
              <a:rPr lang="nl-BE" smtClean="0"/>
              <a:pPr/>
              <a:t>‹nr.›</a:t>
            </a:fld>
            <a:endParaRPr lang="nl-BE"/>
          </a:p>
        </p:txBody>
      </p:sp>
      <p:sp>
        <p:nvSpPr>
          <p:cNvPr id="11" name="Content Placeholder 10"/>
          <p:cNvSpPr>
            <a:spLocks noGrp="1"/>
          </p:cNvSpPr>
          <p:nvPr>
            <p:ph sz="quarter" idx="13"/>
          </p:nvPr>
        </p:nvSpPr>
        <p:spPr>
          <a:xfrm>
            <a:off x="457200" y="2212848"/>
            <a:ext cx="4041648" cy="39136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A976146D-E7ED-4B14-BF21-550A6A4E914D}" type="datetime1">
              <a:rPr lang="nl-BE" smtClean="0"/>
              <a:pPr/>
              <a:t>2/05/2022</a:t>
            </a:fld>
            <a:endParaRPr lang="nl-BE"/>
          </a:p>
        </p:txBody>
      </p:sp>
      <p:sp>
        <p:nvSpPr>
          <p:cNvPr id="4" name="Footer Placeholder 3"/>
          <p:cNvSpPr>
            <a:spLocks noGrp="1"/>
          </p:cNvSpPr>
          <p:nvPr>
            <p:ph type="ftr" sz="quarter" idx="11"/>
          </p:nvPr>
        </p:nvSpPr>
        <p:spPr/>
        <p:txBody>
          <a:bodyPr/>
          <a:lstStyle/>
          <a:p>
            <a:r>
              <a:rPr lang="nl-BE"/>
              <a:t>Vlaamse wijnmakersgilde afdeling Zottegem</a:t>
            </a:r>
          </a:p>
        </p:txBody>
      </p:sp>
      <p:sp>
        <p:nvSpPr>
          <p:cNvPr id="5" name="Slide Number Placeholder 4"/>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6D954-A034-4108-B89D-FFB9A85F1AB2}" type="datetime1">
              <a:rPr lang="nl-BE" smtClean="0"/>
              <a:pPr/>
              <a:t>2/05/2022</a:t>
            </a:fld>
            <a:endParaRPr lang="nl-BE"/>
          </a:p>
        </p:txBody>
      </p:sp>
      <p:sp>
        <p:nvSpPr>
          <p:cNvPr id="3" name="Footer Placeholder 2"/>
          <p:cNvSpPr>
            <a:spLocks noGrp="1"/>
          </p:cNvSpPr>
          <p:nvPr>
            <p:ph type="ftr" sz="quarter" idx="11"/>
          </p:nvPr>
        </p:nvSpPr>
        <p:spPr/>
        <p:txBody>
          <a:bodyPr/>
          <a:lstStyle/>
          <a:p>
            <a:r>
              <a:rPr lang="nl-BE"/>
              <a:t>Vlaamse wijnmakersgilde afdeling Zottegem</a:t>
            </a:r>
          </a:p>
        </p:txBody>
      </p:sp>
      <p:sp>
        <p:nvSpPr>
          <p:cNvPr id="4" name="Slide Number Placeholder 3"/>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a:t>Klik om de stijl te bewerken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C1E4258-A340-440B-95BB-CF00C37097B1}" type="datetime1">
              <a:rPr lang="nl-BE" smtClean="0"/>
              <a:pPr/>
              <a:t>2/05/2022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nl-NL"/>
              <a:t>Klik om de stijl te bewerken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916C82F-2CB5-4C8C-BA4A-B693FA257943}" type="datetime1">
              <a:rPr lang="nl-BE" smtClean="0"/>
              <a:pPr/>
              <a:t>2/05/2022</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BFAE3A7-10F4-41A8-A1DD-0F7BF174A818}" type="datetime1">
              <a:rPr lang="nl-BE" smtClean="0"/>
              <a:pPr/>
              <a:t>2/05/2022</a:t>
            </a:fld>
            <a:endParaRPr lang="nl-BE"/>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nl-BE"/>
              <a:t>Vlaamse wijnmakersgilde afdeling Zottegem</a:t>
            </a: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419919B8-FCFE-457A-B6BF-3DEC6C0D1373}" type="slidenum">
              <a:rPr lang="nl-BE" smtClean="0"/>
              <a:pPr/>
              <a:t>‹nr.›</a:t>
            </a:fld>
            <a:endParaRPr lang="nl-BE"/>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9A2B667-7FE3-4318-8F37-3FC938F22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685" y="3861048"/>
            <a:ext cx="3199448" cy="2996951"/>
          </a:xfrm>
          <a:prstGeom prst="rect">
            <a:avLst/>
          </a:prstGeom>
        </p:spPr>
      </p:pic>
      <p:sp>
        <p:nvSpPr>
          <p:cNvPr id="2" name="Titel 1"/>
          <p:cNvSpPr>
            <a:spLocks noGrp="1"/>
          </p:cNvSpPr>
          <p:nvPr>
            <p:ph type="ctrTitle"/>
          </p:nvPr>
        </p:nvSpPr>
        <p:spPr>
          <a:xfrm>
            <a:off x="3779912" y="-531440"/>
            <a:ext cx="2902168" cy="1648750"/>
          </a:xfrm>
        </p:spPr>
        <p:txBody>
          <a:bodyPr/>
          <a:lstStyle/>
          <a:p>
            <a:pPr lvl="1" algn="ctr" rtl="0">
              <a:spcBef>
                <a:spcPct val="0"/>
              </a:spcBef>
            </a:pPr>
            <a:br>
              <a:rPr lang="nl-BE" dirty="0"/>
            </a:br>
            <a:endParaRPr lang="nl-BE" dirty="0">
              <a:latin typeface="Times New Roman" pitchFamily="18" charset="0"/>
              <a:cs typeface="Times New Roman" pitchFamily="18" charset="0"/>
            </a:endParaRPr>
          </a:p>
        </p:txBody>
      </p:sp>
      <p:sp>
        <p:nvSpPr>
          <p:cNvPr id="3" name="Ondertitel 2"/>
          <p:cNvSpPr>
            <a:spLocks noGrp="1"/>
          </p:cNvSpPr>
          <p:nvPr>
            <p:ph type="subTitle" idx="1"/>
          </p:nvPr>
        </p:nvSpPr>
        <p:spPr>
          <a:xfrm>
            <a:off x="107504" y="66959"/>
            <a:ext cx="8784976" cy="6724081"/>
          </a:xfrm>
        </p:spPr>
        <p:txBody>
          <a:bodyPr>
            <a:normAutofit/>
          </a:bodyPr>
          <a:lstStyle/>
          <a:p>
            <a:pPr algn="l"/>
            <a:r>
              <a:rPr lang="nl-BE" sz="4800" b="1" i="1" u="sng" dirty="0">
                <a:solidFill>
                  <a:schemeClr val="tx1"/>
                </a:solidFill>
                <a:latin typeface="Times New Roman" pitchFamily="18" charset="0"/>
                <a:cs typeface="Times New Roman" pitchFamily="18" charset="0"/>
              </a:rPr>
              <a:t>Broederschap der wijnproevers</a:t>
            </a:r>
          </a:p>
          <a:p>
            <a:pPr algn="l"/>
            <a:r>
              <a:rPr lang="nl-BE" sz="4800" b="1" i="1" u="sng" dirty="0">
                <a:solidFill>
                  <a:schemeClr val="tx1"/>
                </a:solidFill>
                <a:latin typeface="Times New Roman" pitchFamily="18" charset="0"/>
                <a:cs typeface="Times New Roman" pitchFamily="18" charset="0"/>
              </a:rPr>
              <a:t>Wijn degusteren en bespreken.</a:t>
            </a:r>
          </a:p>
          <a:p>
            <a:pPr algn="l"/>
            <a:endParaRPr lang="nl-BE" sz="3600" b="1" i="1" u="sng" dirty="0">
              <a:solidFill>
                <a:schemeClr val="tx1"/>
              </a:solidFill>
              <a:latin typeface="Times New Roman" pitchFamily="18" charset="0"/>
              <a:cs typeface="Times New Roman" pitchFamily="18" charset="0"/>
            </a:endParaRPr>
          </a:p>
          <a:p>
            <a:pPr algn="l"/>
            <a:r>
              <a:rPr lang="nl-BE" sz="6000" b="1" i="1" u="sng" dirty="0">
                <a:solidFill>
                  <a:schemeClr val="tx1"/>
                </a:solidFill>
                <a:latin typeface="Times New Roman" pitchFamily="18" charset="0"/>
                <a:cs typeface="Times New Roman" pitchFamily="18" charset="0"/>
              </a:rPr>
              <a:t>Deel III: De belangrijkste</a:t>
            </a:r>
          </a:p>
          <a:p>
            <a:pPr algn="l"/>
            <a:r>
              <a:rPr lang="nl-BE" sz="6000" b="1" i="1" u="sng" dirty="0" err="1">
                <a:solidFill>
                  <a:schemeClr val="tx1"/>
                </a:solidFill>
                <a:latin typeface="Times New Roman" pitchFamily="18" charset="0"/>
                <a:cs typeface="Times New Roman" pitchFamily="18" charset="0"/>
              </a:rPr>
              <a:t>cépages</a:t>
            </a:r>
            <a:r>
              <a:rPr lang="nl-BE" sz="6000" b="1" i="1" u="sng" dirty="0">
                <a:solidFill>
                  <a:schemeClr val="tx1"/>
                </a:solidFill>
                <a:latin typeface="Times New Roman" pitchFamily="18" charset="0"/>
                <a:cs typeface="Times New Roman" pitchFamily="18" charset="0"/>
              </a:rPr>
              <a:t>.</a:t>
            </a:r>
          </a:p>
          <a:p>
            <a:pPr algn="l"/>
            <a:r>
              <a:rPr lang="nl-BE" sz="4400" i="1" dirty="0">
                <a:solidFill>
                  <a:schemeClr val="tx1"/>
                </a:solidFill>
                <a:latin typeface="Times New Roman" pitchFamily="18" charset="0"/>
                <a:cs typeface="Times New Roman" pitchFamily="18" charset="0"/>
              </a:rPr>
              <a:t> </a:t>
            </a:r>
          </a:p>
          <a:p>
            <a:pPr algn="l"/>
            <a:r>
              <a:rPr lang="nl-BE" sz="4400" i="1" u="sng" dirty="0">
                <a:solidFill>
                  <a:schemeClr val="tx1"/>
                </a:solidFill>
                <a:latin typeface="Times New Roman" pitchFamily="18" charset="0"/>
                <a:cs typeface="Times New Roman" pitchFamily="18" charset="0"/>
              </a:rPr>
              <a:t>+ fouten in de wijn</a:t>
            </a:r>
          </a:p>
          <a:p>
            <a:pPr algn="r"/>
            <a:endParaRPr lang="nl-BE" sz="6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9ABABC0-C7C2-413A-B7D0-FE4C75080841}"/>
              </a:ext>
            </a:extLst>
          </p:cNvPr>
          <p:cNvSpPr txBox="1"/>
          <p:nvPr/>
        </p:nvSpPr>
        <p:spPr>
          <a:xfrm>
            <a:off x="251520" y="410151"/>
            <a:ext cx="8568952" cy="1261884"/>
          </a:xfrm>
          <a:prstGeom prst="rect">
            <a:avLst/>
          </a:prstGeom>
          <a:noFill/>
        </p:spPr>
        <p:txBody>
          <a:bodyPr wrap="square" rtlCol="0">
            <a:spAutoFit/>
          </a:bodyPr>
          <a:lstStyle/>
          <a:p>
            <a:r>
              <a:rPr lang="nl-BE" sz="2800" dirty="0"/>
              <a:t>Kurk:</a:t>
            </a:r>
          </a:p>
          <a:p>
            <a:pPr marL="457200" indent="-457200">
              <a:buFont typeface="Arial" panose="020B0604020202020204" pitchFamily="34" charset="0"/>
              <a:buChar char="•"/>
            </a:pPr>
            <a:r>
              <a:rPr lang="nl-BE" sz="2400" dirty="0"/>
              <a:t>Ook wijnen met schroefdop of op vat kunnen besmet zijn </a:t>
            </a:r>
            <a:r>
              <a:rPr lang="nl-BE" sz="2400"/>
              <a:t>met TCA.   </a:t>
            </a:r>
            <a:endParaRPr lang="nl-BE" sz="2400" dirty="0"/>
          </a:p>
        </p:txBody>
      </p:sp>
    </p:spTree>
    <p:extLst>
      <p:ext uri="{BB962C8B-B14F-4D97-AF65-F5344CB8AC3E}">
        <p14:creationId xmlns:p14="http://schemas.microsoft.com/office/powerpoint/2010/main" val="44045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2936E447-2449-42A2-B072-8DE4BB58BA14}"/>
              </a:ext>
            </a:extLst>
          </p:cNvPr>
          <p:cNvSpPr txBox="1"/>
          <p:nvPr/>
        </p:nvSpPr>
        <p:spPr>
          <a:xfrm>
            <a:off x="251520" y="332656"/>
            <a:ext cx="8640960" cy="461665"/>
          </a:xfrm>
          <a:prstGeom prst="rect">
            <a:avLst/>
          </a:prstGeom>
          <a:noFill/>
        </p:spPr>
        <p:txBody>
          <a:bodyPr wrap="square" rtlCol="0">
            <a:spAutoFit/>
          </a:bodyPr>
          <a:lstStyle/>
          <a:p>
            <a:r>
              <a:rPr lang="nl-BE" sz="2400" b="1" u="sng" dirty="0"/>
              <a:t>De belangrijkste witte druiven. </a:t>
            </a:r>
          </a:p>
        </p:txBody>
      </p:sp>
    </p:spTree>
    <p:extLst>
      <p:ext uri="{BB962C8B-B14F-4D97-AF65-F5344CB8AC3E}">
        <p14:creationId xmlns:p14="http://schemas.microsoft.com/office/powerpoint/2010/main" val="20058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6768752" cy="648072"/>
          </a:xfrm>
        </p:spPr>
        <p:txBody>
          <a:bodyPr anchor="t"/>
          <a:lstStyle/>
          <a:p>
            <a:pPr algn="l">
              <a:lnSpc>
                <a:spcPct val="100000"/>
              </a:lnSpc>
            </a:pPr>
            <a:r>
              <a:rPr lang="nl-BE" sz="2800" b="1" i="1" u="sng" dirty="0" err="1">
                <a:solidFill>
                  <a:schemeClr val="tx1"/>
                </a:solidFill>
                <a:latin typeface="Adobe Caslon Pro" panose="0205050205050A020403" pitchFamily="18" charset="0"/>
              </a:rPr>
              <a:t>Sauvignon</a:t>
            </a:r>
            <a:r>
              <a:rPr lang="nl-BE" sz="2800" b="1" i="1" u="sng" dirty="0">
                <a:solidFill>
                  <a:schemeClr val="tx1"/>
                </a:solidFill>
                <a:latin typeface="Adobe Caslon Pro" panose="0205050205050A020403" pitchFamily="18" charset="0"/>
              </a:rPr>
              <a:t> Blanc</a:t>
            </a:r>
            <a:r>
              <a:rPr lang="nl-BE" sz="2800" b="1" i="1" u="sng" dirty="0">
                <a:latin typeface="Adobe Caslon Pro" panose="0205050205050A020403" pitchFamily="18" charset="0"/>
              </a:rPr>
              <a:t>.</a:t>
            </a:r>
          </a:p>
        </p:txBody>
      </p:sp>
      <p:pic>
        <p:nvPicPr>
          <p:cNvPr id="5" name="Afbeelding 4">
            <a:extLst>
              <a:ext uri="{FF2B5EF4-FFF2-40B4-BE49-F238E27FC236}">
                <a16:creationId xmlns:a16="http://schemas.microsoft.com/office/drawing/2014/main" id="{F8AD603B-BF04-483E-983A-4F5AD0994914}"/>
              </a:ext>
            </a:extLst>
          </p:cNvPr>
          <p:cNvPicPr>
            <a:picLocks noChangeAspect="1"/>
          </p:cNvPicPr>
          <p:nvPr/>
        </p:nvPicPr>
        <p:blipFill>
          <a:blip r:embed="rId3"/>
          <a:stretch>
            <a:fillRect/>
          </a:stretch>
        </p:blipFill>
        <p:spPr>
          <a:xfrm>
            <a:off x="4139952" y="1188522"/>
            <a:ext cx="5004048" cy="5669478"/>
          </a:xfrm>
          <a:prstGeom prst="rect">
            <a:avLst/>
          </a:prstGeom>
        </p:spPr>
      </p:pic>
      <p:sp>
        <p:nvSpPr>
          <p:cNvPr id="6" name="Tekstvak 5">
            <a:extLst>
              <a:ext uri="{FF2B5EF4-FFF2-40B4-BE49-F238E27FC236}">
                <a16:creationId xmlns:a16="http://schemas.microsoft.com/office/drawing/2014/main" id="{CC5AA0E1-72AF-4D1E-9AAD-75238BE1833B}"/>
              </a:ext>
            </a:extLst>
          </p:cNvPr>
          <p:cNvSpPr txBox="1"/>
          <p:nvPr/>
        </p:nvSpPr>
        <p:spPr>
          <a:xfrm>
            <a:off x="133337" y="923578"/>
            <a:ext cx="4150631" cy="4801314"/>
          </a:xfrm>
          <a:prstGeom prst="rect">
            <a:avLst/>
          </a:prstGeom>
          <a:noFill/>
        </p:spPr>
        <p:txBody>
          <a:bodyPr wrap="square">
            <a:spAutoFit/>
          </a:bodyPr>
          <a:lstStyle/>
          <a:p>
            <a:r>
              <a:rPr lang="nl-NL" dirty="0"/>
              <a:t>Plantaardige aroma's van buxus, zwarte bessenknoppen (kattenpis) </a:t>
            </a:r>
            <a:r>
              <a:rPr lang="nl-NL" dirty="0" err="1"/>
              <a:t>mineraliteit</a:t>
            </a:r>
            <a:r>
              <a:rPr lang="nl-NL" dirty="0"/>
              <a:t>.</a:t>
            </a:r>
          </a:p>
          <a:p>
            <a:r>
              <a:rPr lang="nl-NL" dirty="0"/>
              <a:t>Komt oorspronkelijk uit Bordeaux en de Loire-vallei. </a:t>
            </a:r>
          </a:p>
          <a:p>
            <a:r>
              <a:rPr lang="nl-NL" dirty="0"/>
              <a:t>Wereldwijd wordt </a:t>
            </a:r>
            <a:r>
              <a:rPr lang="nl-NL" dirty="0" err="1"/>
              <a:t>Sauvignon</a:t>
            </a:r>
            <a:r>
              <a:rPr lang="nl-NL" dirty="0"/>
              <a:t> geteeld in Nieuw-Zeeland, Chili, Zuid-Afrika, Australië, Italië, Spanje en Portugal….</a:t>
            </a:r>
          </a:p>
          <a:p>
            <a:r>
              <a:rPr lang="nl-NL" dirty="0"/>
              <a:t>Verkiest wel koelere plaatsen.</a:t>
            </a:r>
          </a:p>
          <a:p>
            <a:r>
              <a:rPr lang="nl-NL" b="1" i="1" u="sng" dirty="0"/>
              <a:t>aroma’s</a:t>
            </a:r>
            <a:r>
              <a:rPr lang="nl-NL" dirty="0"/>
              <a:t>  </a:t>
            </a:r>
          </a:p>
          <a:p>
            <a:pPr marL="285750" indent="-285750">
              <a:buFont typeface="Arial" panose="020B0604020202020204" pitchFamily="34" charset="0"/>
              <a:buChar char="•"/>
            </a:pPr>
            <a:r>
              <a:rPr lang="nl-NL" dirty="0"/>
              <a:t>zwarte bes, buxus.</a:t>
            </a:r>
          </a:p>
          <a:p>
            <a:pPr marL="285750" indent="-285750">
              <a:buFont typeface="Arial" panose="020B0604020202020204" pitchFamily="34" charset="0"/>
              <a:buChar char="•"/>
            </a:pPr>
            <a:r>
              <a:rPr lang="nl-NL" dirty="0"/>
              <a:t>Bloemen </a:t>
            </a:r>
          </a:p>
          <a:p>
            <a:pPr marL="285750" indent="-285750">
              <a:buFont typeface="Arial" panose="020B0604020202020204" pitchFamily="34" charset="0"/>
              <a:buChar char="•"/>
            </a:pPr>
            <a:r>
              <a:rPr lang="nl-NL" dirty="0"/>
              <a:t>Citroenachtig wit fruit</a:t>
            </a:r>
          </a:p>
          <a:p>
            <a:pPr marL="285750" indent="-285750">
              <a:buFont typeface="Arial" panose="020B0604020202020204" pitchFamily="34" charset="0"/>
              <a:buChar char="•"/>
            </a:pPr>
            <a:r>
              <a:rPr lang="nl-NL" dirty="0" err="1"/>
              <a:t>Warmegebieden</a:t>
            </a:r>
            <a:r>
              <a:rPr lang="nl-NL" dirty="0"/>
              <a:t> tropisch fruit </a:t>
            </a:r>
          </a:p>
          <a:p>
            <a:r>
              <a:rPr lang="nl-NL" dirty="0"/>
              <a:t>Een bijzonder krachtige variëteit, die bij overmatige productie te “groene” plantaardige aroma's kan ontwikkelen.</a:t>
            </a:r>
            <a:endParaRPr lang="nl-BE" dirty="0"/>
          </a:p>
        </p:txBody>
      </p:sp>
      <p:sp>
        <p:nvSpPr>
          <p:cNvPr id="7" name="Ovaal 6">
            <a:extLst>
              <a:ext uri="{FF2B5EF4-FFF2-40B4-BE49-F238E27FC236}">
                <a16:creationId xmlns:a16="http://schemas.microsoft.com/office/drawing/2014/main" id="{3178E0DB-B1E9-42EB-A504-519BC2F6A22D}"/>
              </a:ext>
            </a:extLst>
          </p:cNvPr>
          <p:cNvSpPr/>
          <p:nvPr/>
        </p:nvSpPr>
        <p:spPr>
          <a:xfrm rot="18571429">
            <a:off x="3946129" y="2891022"/>
            <a:ext cx="1728192" cy="36004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8" name="Ovaal 7">
            <a:extLst>
              <a:ext uri="{FF2B5EF4-FFF2-40B4-BE49-F238E27FC236}">
                <a16:creationId xmlns:a16="http://schemas.microsoft.com/office/drawing/2014/main" id="{4199ADC8-20B8-499A-AE46-E638206D4B30}"/>
              </a:ext>
            </a:extLst>
          </p:cNvPr>
          <p:cNvSpPr/>
          <p:nvPr/>
        </p:nvSpPr>
        <p:spPr>
          <a:xfrm rot="20648329">
            <a:off x="5173554" y="2109928"/>
            <a:ext cx="1245525" cy="36004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9" name="Ovaal 8">
            <a:extLst>
              <a:ext uri="{FF2B5EF4-FFF2-40B4-BE49-F238E27FC236}">
                <a16:creationId xmlns:a16="http://schemas.microsoft.com/office/drawing/2014/main" id="{F38F97A8-CAAC-4B12-A535-71E97018FCB4}"/>
              </a:ext>
            </a:extLst>
          </p:cNvPr>
          <p:cNvSpPr/>
          <p:nvPr/>
        </p:nvSpPr>
        <p:spPr>
          <a:xfrm rot="3168767">
            <a:off x="7504375" y="2933661"/>
            <a:ext cx="1356489" cy="36004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0" name="Ovaal 9">
            <a:extLst>
              <a:ext uri="{FF2B5EF4-FFF2-40B4-BE49-F238E27FC236}">
                <a16:creationId xmlns:a16="http://schemas.microsoft.com/office/drawing/2014/main" id="{D28E9D09-1768-492B-A952-53AC42FD92FD}"/>
              </a:ext>
            </a:extLst>
          </p:cNvPr>
          <p:cNvSpPr/>
          <p:nvPr/>
        </p:nvSpPr>
        <p:spPr>
          <a:xfrm rot="1010756">
            <a:off x="6394317" y="2152861"/>
            <a:ext cx="1394286" cy="36004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1" name="Ovaal 10">
            <a:extLst>
              <a:ext uri="{FF2B5EF4-FFF2-40B4-BE49-F238E27FC236}">
                <a16:creationId xmlns:a16="http://schemas.microsoft.com/office/drawing/2014/main" id="{59EE4CF4-7624-481B-9BD4-4613EFA64E27}"/>
              </a:ext>
            </a:extLst>
          </p:cNvPr>
          <p:cNvSpPr/>
          <p:nvPr/>
        </p:nvSpPr>
        <p:spPr>
          <a:xfrm rot="5400000">
            <a:off x="7837781" y="4122142"/>
            <a:ext cx="1448278" cy="38511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2" name="Ovaal 11">
            <a:extLst>
              <a:ext uri="{FF2B5EF4-FFF2-40B4-BE49-F238E27FC236}">
                <a16:creationId xmlns:a16="http://schemas.microsoft.com/office/drawing/2014/main" id="{32F89EB3-2A0F-4A29-8543-ED207B04026D}"/>
              </a:ext>
            </a:extLst>
          </p:cNvPr>
          <p:cNvSpPr/>
          <p:nvPr/>
        </p:nvSpPr>
        <p:spPr>
          <a:xfrm rot="20447792">
            <a:off x="6664104" y="6196519"/>
            <a:ext cx="1120306" cy="32407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Ovaal 12">
            <a:extLst>
              <a:ext uri="{FF2B5EF4-FFF2-40B4-BE49-F238E27FC236}">
                <a16:creationId xmlns:a16="http://schemas.microsoft.com/office/drawing/2014/main" id="{B1F7DEC2-828E-4D17-8E49-0E232B22EBE1}"/>
              </a:ext>
            </a:extLst>
          </p:cNvPr>
          <p:cNvSpPr/>
          <p:nvPr/>
        </p:nvSpPr>
        <p:spPr>
          <a:xfrm rot="1184715">
            <a:off x="5129584" y="6135931"/>
            <a:ext cx="1325663" cy="40064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4" name="Ovaal 13">
            <a:extLst>
              <a:ext uri="{FF2B5EF4-FFF2-40B4-BE49-F238E27FC236}">
                <a16:creationId xmlns:a16="http://schemas.microsoft.com/office/drawing/2014/main" id="{BFDA284C-F798-4F07-8998-21D6CD73B836}"/>
              </a:ext>
            </a:extLst>
          </p:cNvPr>
          <p:cNvSpPr/>
          <p:nvPr/>
        </p:nvSpPr>
        <p:spPr>
          <a:xfrm rot="18574422">
            <a:off x="7577151" y="5422213"/>
            <a:ext cx="1120306" cy="32407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5" name="Ovaal 14">
            <a:extLst>
              <a:ext uri="{FF2B5EF4-FFF2-40B4-BE49-F238E27FC236}">
                <a16:creationId xmlns:a16="http://schemas.microsoft.com/office/drawing/2014/main" id="{4E222660-A475-45C9-A58A-C79598442719}"/>
              </a:ext>
            </a:extLst>
          </p:cNvPr>
          <p:cNvSpPr/>
          <p:nvPr/>
        </p:nvSpPr>
        <p:spPr>
          <a:xfrm rot="3168767">
            <a:off x="4072908" y="5369533"/>
            <a:ext cx="1356489" cy="36004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6" name="Ovaal 15">
            <a:extLst>
              <a:ext uri="{FF2B5EF4-FFF2-40B4-BE49-F238E27FC236}">
                <a16:creationId xmlns:a16="http://schemas.microsoft.com/office/drawing/2014/main" id="{EE01CA4A-726D-4925-9335-82E489722323}"/>
              </a:ext>
            </a:extLst>
          </p:cNvPr>
          <p:cNvSpPr/>
          <p:nvPr/>
        </p:nvSpPr>
        <p:spPr>
          <a:xfrm rot="5400000">
            <a:off x="3711795" y="4157817"/>
            <a:ext cx="1296805" cy="38511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pic>
        <p:nvPicPr>
          <p:cNvPr id="3" name="Afbeelding 2">
            <a:extLst>
              <a:ext uri="{FF2B5EF4-FFF2-40B4-BE49-F238E27FC236}">
                <a16:creationId xmlns:a16="http://schemas.microsoft.com/office/drawing/2014/main" id="{5DF24CBC-7417-4025-AEED-325FC6BB1E18}"/>
              </a:ext>
            </a:extLst>
          </p:cNvPr>
          <p:cNvPicPr>
            <a:picLocks noChangeAspect="1"/>
          </p:cNvPicPr>
          <p:nvPr/>
        </p:nvPicPr>
        <p:blipFill>
          <a:blip r:embed="rId4"/>
          <a:stretch>
            <a:fillRect/>
          </a:stretch>
        </p:blipFill>
        <p:spPr>
          <a:xfrm>
            <a:off x="12447" y="-11774"/>
            <a:ext cx="5371042" cy="6718374"/>
          </a:xfrm>
          <a:prstGeom prst="rect">
            <a:avLst/>
          </a:prstGeom>
        </p:spPr>
      </p:pic>
    </p:spTree>
    <p:extLst>
      <p:ext uri="{BB962C8B-B14F-4D97-AF65-F5344CB8AC3E}">
        <p14:creationId xmlns:p14="http://schemas.microsoft.com/office/powerpoint/2010/main" val="39991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xit" presetSubtype="0" fill="hold" grpId="2"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7" end="7"/>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
                                        </p:tgtEl>
                                        <p:attrNameLst>
                                          <p:attrName>style.visibility</p:attrName>
                                        </p:attrNameLst>
                                      </p:cBhvr>
                                      <p:to>
                                        <p:strVal val="hidden"/>
                                      </p:to>
                                    </p:set>
                                  </p:childTnLst>
                                </p:cTn>
                              </p:par>
                              <p:par>
                                <p:cTn id="83" presetID="1" presetClass="entr" presetSubtype="0" fill="hold" grpId="1"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9" grpId="1" animBg="1"/>
      <p:bldP spid="9" grpId="2" animBg="1"/>
      <p:bldP spid="10" grpId="1" animBg="1"/>
      <p:bldP spid="10" grpId="2" animBg="1"/>
      <p:bldP spid="11" grpId="0" animBg="1"/>
      <p:bldP spid="11" grpId="1" animBg="1"/>
      <p:bldP spid="12" grpId="0" animBg="1"/>
      <p:bldP spid="12" grpId="1" animBg="1"/>
      <p:bldP spid="13" grpId="1" animBg="1"/>
      <p:bldP spid="14" grpId="1" animBg="1"/>
      <p:bldP spid="15" grpId="0" animBg="1"/>
      <p:bldP spid="15"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383" y="0"/>
            <a:ext cx="8568952" cy="6525344"/>
          </a:xfrm>
        </p:spPr>
        <p:txBody>
          <a:bodyPr anchor="t"/>
          <a:lstStyle/>
          <a:p>
            <a:pPr algn="l"/>
            <a:r>
              <a:rPr lang="nl-BE" sz="2800" b="1" i="1" u="sng" dirty="0" err="1">
                <a:solidFill>
                  <a:schemeClr val="tx1"/>
                </a:solidFill>
                <a:latin typeface="Adobe Caslon Pro" panose="0205050205050A020403" pitchFamily="18" charset="0"/>
              </a:rPr>
              <a:t>Chardonnay</a:t>
            </a:r>
            <a:r>
              <a:rPr lang="nl-BE" sz="2800" dirty="0">
                <a:latin typeface="Adobe Caslon Pro" panose="0205050205050A020403" pitchFamily="18" charset="0"/>
              </a:rPr>
              <a:t>.</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D2CA2706-DC30-4DA1-9077-CC0ECC4EE45B}"/>
              </a:ext>
            </a:extLst>
          </p:cNvPr>
          <p:cNvPicPr>
            <a:picLocks noChangeAspect="1"/>
          </p:cNvPicPr>
          <p:nvPr/>
        </p:nvPicPr>
        <p:blipFill>
          <a:blip r:embed="rId3"/>
          <a:stretch>
            <a:fillRect/>
          </a:stretch>
        </p:blipFill>
        <p:spPr>
          <a:xfrm>
            <a:off x="4572000" y="0"/>
            <a:ext cx="4552672" cy="5165335"/>
          </a:xfrm>
          <a:prstGeom prst="rect">
            <a:avLst/>
          </a:prstGeom>
        </p:spPr>
      </p:pic>
      <p:sp>
        <p:nvSpPr>
          <p:cNvPr id="6" name="Tekstvak 5">
            <a:extLst>
              <a:ext uri="{FF2B5EF4-FFF2-40B4-BE49-F238E27FC236}">
                <a16:creationId xmlns:a16="http://schemas.microsoft.com/office/drawing/2014/main" id="{99048255-B99F-4FF1-BBCA-0DC6FD654E92}"/>
              </a:ext>
            </a:extLst>
          </p:cNvPr>
          <p:cNvSpPr txBox="1"/>
          <p:nvPr/>
        </p:nvSpPr>
        <p:spPr>
          <a:xfrm>
            <a:off x="160803" y="836712"/>
            <a:ext cx="8889813" cy="5909310"/>
          </a:xfrm>
          <a:prstGeom prst="rect">
            <a:avLst/>
          </a:prstGeom>
          <a:noFill/>
        </p:spPr>
        <p:txBody>
          <a:bodyPr wrap="square" rtlCol="0">
            <a:spAutoFit/>
          </a:bodyPr>
          <a:lstStyle/>
          <a:p>
            <a:pPr marL="285750"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Kleine trossen met kleine bessen.</a:t>
            </a:r>
          </a:p>
          <a:p>
            <a:pPr marL="285750" indent="-285750">
              <a:buFont typeface="Arial" panose="020B0604020202020204" pitchFamily="34" charset="0"/>
              <a:buChar char="•"/>
            </a:pPr>
            <a:r>
              <a:rPr lang="nl-BE" dirty="0">
                <a:latin typeface="Times New Roman" panose="02020603050405020304" pitchFamily="18" charset="0"/>
                <a:ea typeface="Calibri" panose="020F0502020204030204" pitchFamily="34" charset="0"/>
                <a:cs typeface="Times New Roman" panose="02020603050405020304" pitchFamily="18" charset="0"/>
              </a:rPr>
              <a:t>G</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evoelig aan ziektes.</a:t>
            </a:r>
          </a:p>
          <a:p>
            <a:pPr marL="285750"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De meest populaire witte druif, heeft zich </a:t>
            </a:r>
          </a:p>
          <a:p>
            <a:r>
              <a:rPr lang="nl-BE" sz="1800" dirty="0">
                <a:effectLst/>
                <a:latin typeface="Times New Roman" panose="02020603050405020304" pitchFamily="18" charset="0"/>
                <a:ea typeface="Calibri" panose="020F0502020204030204" pitchFamily="34" charset="0"/>
                <a:cs typeface="Times New Roman" panose="02020603050405020304" pitchFamily="18" charset="0"/>
              </a:rPr>
              <a:t>bijna overal ter wereld goed weten aan te passen.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BE" sz="1800" b="1" u="sng" dirty="0">
                <a:effectLst/>
                <a:latin typeface="Times New Roman" panose="02020603050405020304" pitchFamily="18" charset="0"/>
                <a:ea typeface="Calibri" panose="020F0502020204030204" pitchFamily="34" charset="0"/>
                <a:cs typeface="Times New Roman" panose="02020603050405020304" pitchFamily="18" charset="0"/>
              </a:rPr>
              <a:t>De typische aroma’s van de </a:t>
            </a:r>
            <a:r>
              <a:rPr lang="nl-BE" sz="1800" b="1" u="sng" dirty="0" err="1">
                <a:effectLst/>
                <a:latin typeface="Times New Roman" panose="02020603050405020304" pitchFamily="18" charset="0"/>
                <a:ea typeface="Calibri" panose="020F0502020204030204" pitchFamily="34" charset="0"/>
                <a:cs typeface="Times New Roman" panose="02020603050405020304" pitchFamily="18" charset="0"/>
              </a:rPr>
              <a:t>Chardonnay</a:t>
            </a:r>
            <a:endParaRPr lang="nl-BE" sz="1800" u="sng"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Bloemig (linde)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Fruitig </a:t>
            </a:r>
          </a:p>
          <a:p>
            <a:pPr marL="1193165" lvl="1" indent="-285750">
              <a:buFont typeface="Arial" panose="020B0604020202020204" pitchFamily="34" charset="0"/>
              <a:buChar char="•"/>
            </a:pPr>
            <a:r>
              <a:rPr lang="nl-BE" dirty="0">
                <a:effectLst/>
                <a:latin typeface="Times New Roman" panose="02020603050405020304" pitchFamily="18" charset="0"/>
                <a:ea typeface="Calibri" panose="020F0502020204030204" pitchFamily="34" charset="0"/>
                <a:cs typeface="Times New Roman" panose="02020603050405020304" pitchFamily="18" charset="0"/>
              </a:rPr>
              <a:t>Golden appel en renetten </a:t>
            </a:r>
          </a:p>
          <a:p>
            <a:pPr marL="1193165" lvl="1" indent="-285750">
              <a:buFont typeface="Arial" panose="020B0604020202020204" pitchFamily="34" charset="0"/>
              <a:buChar char="•"/>
            </a:pPr>
            <a:r>
              <a:rPr lang="nl-BE" dirty="0">
                <a:latin typeface="Times New Roman" panose="02020603050405020304" pitchFamily="18" charset="0"/>
                <a:ea typeface="Calibri" panose="020F0502020204030204" pitchFamily="34" charset="0"/>
                <a:cs typeface="Times New Roman" panose="02020603050405020304" pitchFamily="18" charset="0"/>
              </a:rPr>
              <a:t>R</a:t>
            </a:r>
            <a:r>
              <a:rPr lang="nl-BE" dirty="0">
                <a:effectLst/>
                <a:latin typeface="Times New Roman" panose="02020603050405020304" pitchFamily="18" charset="0"/>
                <a:ea typeface="Calibri" panose="020F0502020204030204" pitchFamily="34" charset="0"/>
                <a:cs typeface="Times New Roman" panose="02020603050405020304" pitchFamily="18" charset="0"/>
              </a:rPr>
              <a:t>ijpe ananas - rijpe banaan</a:t>
            </a:r>
          </a:p>
          <a:p>
            <a:pPr marL="1193165" lvl="1" indent="-285750">
              <a:buFont typeface="Arial" panose="020B0604020202020204" pitchFamily="34" charset="0"/>
              <a:buChar char="•"/>
            </a:pPr>
            <a:r>
              <a:rPr lang="nl-BE" dirty="0">
                <a:latin typeface="Times New Roman" panose="02020603050405020304" pitchFamily="18" charset="0"/>
                <a:ea typeface="Calibri" panose="020F0502020204030204" pitchFamily="34" charset="0"/>
                <a:cs typeface="Times New Roman" panose="02020603050405020304" pitchFamily="18" charset="0"/>
              </a:rPr>
              <a:t>Citrus</a:t>
            </a:r>
            <a:endParaRPr lang="nl-BE" dirty="0">
              <a:effectLst/>
              <a:latin typeface="Times New Roman" panose="02020603050405020304" pitchFamily="18" charset="0"/>
              <a:ea typeface="Calibri" panose="020F0502020204030204" pitchFamily="34" charset="0"/>
              <a:cs typeface="Times New Roman" panose="02020603050405020304" pitchFamily="18" charset="0"/>
            </a:endParaRPr>
          </a:p>
          <a:p>
            <a:pPr marL="1193165" lvl="1" indent="-285750">
              <a:buFont typeface="Arial" panose="020B0604020202020204" pitchFamily="34" charset="0"/>
              <a:buChar char="•"/>
            </a:pPr>
            <a:r>
              <a:rPr lang="nl-BE" dirty="0">
                <a:latin typeface="Times New Roman" panose="02020603050405020304" pitchFamily="18" charset="0"/>
                <a:ea typeface="Calibri" panose="020F0502020204030204" pitchFamily="34" charset="0"/>
                <a:cs typeface="Times New Roman" panose="02020603050405020304" pitchFamily="18" charset="0"/>
              </a:rPr>
              <a:t>Perzik - abrikoos</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Hazelnoten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Geroosterde amandelen – geroosterd brood - toast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Verse boter  - Boter (</a:t>
            </a:r>
            <a:r>
              <a:rPr lang="nl-BE" sz="1800" dirty="0" err="1">
                <a:effectLst/>
                <a:latin typeface="Times New Roman" panose="02020603050405020304" pitchFamily="18" charset="0"/>
                <a:ea typeface="Calibri" panose="020F0502020204030204" pitchFamily="34" charset="0"/>
                <a:cs typeface="Times New Roman" panose="02020603050405020304" pitchFamily="18" charset="0"/>
              </a:rPr>
              <a:t>babelutten</a:t>
            </a: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735965" indent="-285750">
              <a:buFont typeface="Arial" panose="020B0604020202020204" pitchFamily="34" charset="0"/>
              <a:buChar char="•"/>
            </a:pPr>
            <a:r>
              <a:rPr lang="nl-BE" sz="1800" dirty="0">
                <a:effectLst/>
                <a:latin typeface="Times New Roman" panose="02020603050405020304" pitchFamily="18" charset="0"/>
                <a:ea typeface="Calibri" panose="020F0502020204030204" pitchFamily="34" charset="0"/>
                <a:cs typeface="Times New Roman" panose="02020603050405020304" pitchFamily="18" charset="0"/>
              </a:rPr>
              <a:t>Vanille (van de houtlagering)</a:t>
            </a:r>
          </a:p>
          <a:p>
            <a:pPr marL="735965" indent="-285750">
              <a:buFont typeface="Arial" panose="020B0604020202020204" pitchFamily="34" charset="0"/>
              <a:buChar char="•"/>
            </a:pPr>
            <a:endParaRPr lang="nl-BE" dirty="0">
              <a:latin typeface="Times New Roman" panose="02020603050405020304" pitchFamily="18" charset="0"/>
              <a:ea typeface="Calibri" panose="020F0502020204030204" pitchFamily="34" charset="0"/>
              <a:cs typeface="Times New Roman" panose="02020603050405020304" pitchFamily="18" charset="0"/>
            </a:endParaRPr>
          </a:p>
          <a:p>
            <a:pPr marL="450215"/>
            <a:r>
              <a:rPr lang="nl-BE" b="1" dirty="0">
                <a:latin typeface="Times New Roman" panose="02020603050405020304" pitchFamily="18" charset="0"/>
                <a:ea typeface="Calibri" panose="020F0502020204030204" pitchFamily="34" charset="0"/>
                <a:cs typeface="Times New Roman" panose="02020603050405020304" pitchFamily="18" charset="0"/>
              </a:rPr>
              <a:t>Zuren</a:t>
            </a:r>
            <a:r>
              <a:rPr lang="nl-BE" dirty="0">
                <a:latin typeface="Times New Roman" panose="02020603050405020304" pitchFamily="18" charset="0"/>
                <a:ea typeface="Calibri" panose="020F0502020204030204" pitchFamily="34" charset="0"/>
                <a:cs typeface="Times New Roman" panose="02020603050405020304" pitchFamily="18" charset="0"/>
              </a:rPr>
              <a:t>: afhankelijk van vinificatie en rijpheid. Zeer rijpe </a:t>
            </a:r>
            <a:r>
              <a:rPr lang="nl-BE" dirty="0" err="1">
                <a:latin typeface="Times New Roman" panose="02020603050405020304" pitchFamily="18" charset="0"/>
                <a:ea typeface="Calibri" panose="020F0502020204030204" pitchFamily="34" charset="0"/>
                <a:cs typeface="Times New Roman" panose="02020603050405020304" pitchFamily="18" charset="0"/>
              </a:rPr>
              <a:t>chardonnay</a:t>
            </a:r>
            <a:r>
              <a:rPr lang="nl-BE" dirty="0">
                <a:latin typeface="Times New Roman" panose="02020603050405020304" pitchFamily="18" charset="0"/>
                <a:ea typeface="Calibri" panose="020F0502020204030204" pitchFamily="34" charset="0"/>
                <a:cs typeface="Times New Roman" panose="02020603050405020304" pitchFamily="18" charset="0"/>
              </a:rPr>
              <a:t> verliest echter vlug zijn fraîcheur en kan dan plomp overkomen.     </a:t>
            </a:r>
            <a:endParaRPr lang="nl-B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450215"/>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Ovaal 6">
            <a:extLst>
              <a:ext uri="{FF2B5EF4-FFF2-40B4-BE49-F238E27FC236}">
                <a16:creationId xmlns:a16="http://schemas.microsoft.com/office/drawing/2014/main" id="{A6492D4A-AFF4-4523-8C6D-9C3D5AF47C3C}"/>
              </a:ext>
            </a:extLst>
          </p:cNvPr>
          <p:cNvSpPr/>
          <p:nvPr/>
        </p:nvSpPr>
        <p:spPr>
          <a:xfrm rot="20661259">
            <a:off x="5669550" y="958161"/>
            <a:ext cx="936104" cy="2578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A7C13515-28E1-4DEC-AA32-140EF37AD9CD}"/>
              </a:ext>
            </a:extLst>
          </p:cNvPr>
          <p:cNvSpPr/>
          <p:nvPr/>
        </p:nvSpPr>
        <p:spPr>
          <a:xfrm rot="5400000">
            <a:off x="7861024" y="2708312"/>
            <a:ext cx="1382445" cy="3755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64952598-428F-468C-924C-F3BAE1121137}"/>
              </a:ext>
            </a:extLst>
          </p:cNvPr>
          <p:cNvSpPr/>
          <p:nvPr/>
        </p:nvSpPr>
        <p:spPr>
          <a:xfrm rot="1128846">
            <a:off x="5578488" y="4418782"/>
            <a:ext cx="1283552" cy="3472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9C1C3608-923B-4AB5-9636-F553ED64EEDF}"/>
              </a:ext>
            </a:extLst>
          </p:cNvPr>
          <p:cNvSpPr/>
          <p:nvPr/>
        </p:nvSpPr>
        <p:spPr>
          <a:xfrm rot="3005692">
            <a:off x="7684730" y="1558610"/>
            <a:ext cx="1137895" cy="395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7145D02B-ED87-44C5-A7D3-F9ACF9543B99}"/>
              </a:ext>
            </a:extLst>
          </p:cNvPr>
          <p:cNvSpPr/>
          <p:nvPr/>
        </p:nvSpPr>
        <p:spPr>
          <a:xfrm rot="1074689">
            <a:off x="6718089" y="934235"/>
            <a:ext cx="1148487" cy="3186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45FF6882-168F-4191-A8A1-7F2C611D89CB}"/>
              </a:ext>
            </a:extLst>
          </p:cNvPr>
          <p:cNvSpPr/>
          <p:nvPr/>
        </p:nvSpPr>
        <p:spPr>
          <a:xfrm rot="20561207">
            <a:off x="6844289" y="4445233"/>
            <a:ext cx="1148487" cy="3186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Ovaal 12">
            <a:extLst>
              <a:ext uri="{FF2B5EF4-FFF2-40B4-BE49-F238E27FC236}">
                <a16:creationId xmlns:a16="http://schemas.microsoft.com/office/drawing/2014/main" id="{4BF8A5FF-C03E-48F3-A0EA-C9ECF043E9B5}"/>
              </a:ext>
            </a:extLst>
          </p:cNvPr>
          <p:cNvSpPr/>
          <p:nvPr/>
        </p:nvSpPr>
        <p:spPr>
          <a:xfrm rot="18556559">
            <a:off x="7767487" y="3838931"/>
            <a:ext cx="932037" cy="292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Ovaal 13">
            <a:extLst>
              <a:ext uri="{FF2B5EF4-FFF2-40B4-BE49-F238E27FC236}">
                <a16:creationId xmlns:a16="http://schemas.microsoft.com/office/drawing/2014/main" id="{2DB6CF86-542D-42E1-9A4C-9B19F8947498}"/>
              </a:ext>
            </a:extLst>
          </p:cNvPr>
          <p:cNvSpPr/>
          <p:nvPr/>
        </p:nvSpPr>
        <p:spPr>
          <a:xfrm rot="18556559">
            <a:off x="4618412" y="1536127"/>
            <a:ext cx="1337000" cy="428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Ovaal 14">
            <a:extLst>
              <a:ext uri="{FF2B5EF4-FFF2-40B4-BE49-F238E27FC236}">
                <a16:creationId xmlns:a16="http://schemas.microsoft.com/office/drawing/2014/main" id="{2DA4BFAB-E761-4DFF-A1BF-D085E40749EC}"/>
              </a:ext>
            </a:extLst>
          </p:cNvPr>
          <p:cNvSpPr/>
          <p:nvPr/>
        </p:nvSpPr>
        <p:spPr>
          <a:xfrm rot="3434662">
            <a:off x="4656814" y="3689863"/>
            <a:ext cx="1155254" cy="3965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Ovaal 15">
            <a:extLst>
              <a:ext uri="{FF2B5EF4-FFF2-40B4-BE49-F238E27FC236}">
                <a16:creationId xmlns:a16="http://schemas.microsoft.com/office/drawing/2014/main" id="{86776DE3-D4D3-41B3-886D-4D13965554B1}"/>
              </a:ext>
            </a:extLst>
          </p:cNvPr>
          <p:cNvSpPr/>
          <p:nvPr/>
        </p:nvSpPr>
        <p:spPr>
          <a:xfrm rot="5204160">
            <a:off x="4370990" y="2683249"/>
            <a:ext cx="1092050" cy="3965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0071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11" end="11"/>
                                            </p:txEl>
                                          </p:spTgt>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12" end="12"/>
                                            </p:txEl>
                                          </p:spTgt>
                                        </p:tgtEl>
                                        <p:attrNameLst>
                                          <p:attrName>style.visibility</p:attrName>
                                        </p:attrNameLst>
                                      </p:cBhvr>
                                      <p:to>
                                        <p:strVal val="visible"/>
                                      </p:to>
                                    </p:set>
                                  </p:childTnLst>
                                </p:cTn>
                              </p:par>
                              <p:par>
                                <p:cTn id="69" presetID="1" presetClass="exit" presetSubtype="0" fill="hold" grpId="2"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14" end="14"/>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
                                            <p:txEl>
                                              <p:pRg st="15" end="15"/>
                                            </p:txEl>
                                          </p:spTgt>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1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1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
                                            <p:txEl>
                                              <p:pRg st="17" end="17"/>
                                            </p:txEl>
                                          </p:spTgt>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9" grpId="0" animBg="1"/>
      <p:bldP spid="9" grpId="1" animBg="1"/>
      <p:bldP spid="10" grpId="0" animBg="1"/>
      <p:bldP spid="10" grpId="2"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r>
              <a:rPr lang="nl-BE" sz="2800" b="1" i="1" u="sng" dirty="0" err="1">
                <a:solidFill>
                  <a:schemeClr val="tx1"/>
                </a:solidFill>
                <a:effectLst/>
                <a:latin typeface="Adobe Caslon Pro" panose="0205050205050A020403" pitchFamily="18" charset="0"/>
              </a:rPr>
              <a:t>Chenin</a:t>
            </a:r>
            <a:r>
              <a:rPr lang="nl-BE" sz="2800" b="1" i="1" u="sng" dirty="0">
                <a:solidFill>
                  <a:schemeClr val="tx1"/>
                </a:solidFill>
                <a:effectLst/>
                <a:latin typeface="Adobe Caslon Pro" panose="0205050205050A020403" pitchFamily="18" charset="0"/>
              </a:rPr>
              <a:t> Blanc</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6" name="Afbeelding 5">
            <a:extLst>
              <a:ext uri="{FF2B5EF4-FFF2-40B4-BE49-F238E27FC236}">
                <a16:creationId xmlns:a16="http://schemas.microsoft.com/office/drawing/2014/main" id="{2DFD7FDE-5721-4CCF-9C10-973DF80BB3D8}"/>
              </a:ext>
            </a:extLst>
          </p:cNvPr>
          <p:cNvPicPr>
            <a:picLocks noChangeAspect="1"/>
          </p:cNvPicPr>
          <p:nvPr/>
        </p:nvPicPr>
        <p:blipFill>
          <a:blip r:embed="rId2"/>
          <a:stretch>
            <a:fillRect/>
          </a:stretch>
        </p:blipFill>
        <p:spPr>
          <a:xfrm>
            <a:off x="4343928" y="1371449"/>
            <a:ext cx="4788024" cy="5486551"/>
          </a:xfrm>
          <a:prstGeom prst="rect">
            <a:avLst/>
          </a:prstGeom>
        </p:spPr>
      </p:pic>
      <p:sp>
        <p:nvSpPr>
          <p:cNvPr id="5" name="Tekstvak 4">
            <a:extLst>
              <a:ext uri="{FF2B5EF4-FFF2-40B4-BE49-F238E27FC236}">
                <a16:creationId xmlns:a16="http://schemas.microsoft.com/office/drawing/2014/main" id="{E4723E70-1EAE-4EBE-8221-3FB238F7A4AC}"/>
              </a:ext>
            </a:extLst>
          </p:cNvPr>
          <p:cNvSpPr txBox="1"/>
          <p:nvPr/>
        </p:nvSpPr>
        <p:spPr>
          <a:xfrm>
            <a:off x="70684" y="905589"/>
            <a:ext cx="4608512" cy="5355312"/>
          </a:xfrm>
          <a:prstGeom prst="rect">
            <a:avLst/>
          </a:prstGeom>
          <a:noFill/>
        </p:spPr>
        <p:txBody>
          <a:bodyPr wrap="square" rtlCol="0">
            <a:spAutoFit/>
          </a:bodyPr>
          <a:lstStyle/>
          <a:p>
            <a:r>
              <a:rPr lang="nl-BE" sz="1800" dirty="0">
                <a:solidFill>
                  <a:schemeClr val="tx1"/>
                </a:solidFill>
                <a:effectLst/>
              </a:rPr>
              <a:t>Oorsprong: Loire</a:t>
            </a:r>
          </a:p>
          <a:p>
            <a:r>
              <a:rPr lang="nl-BE" sz="1800" dirty="0">
                <a:solidFill>
                  <a:schemeClr val="tx1"/>
                </a:solidFill>
                <a:effectLst/>
              </a:rPr>
              <a:t>Perfect gestructureerd door de zuurgraad.</a:t>
            </a:r>
          </a:p>
          <a:p>
            <a:endParaRPr lang="nl-BE" sz="1800" dirty="0">
              <a:solidFill>
                <a:schemeClr val="tx1"/>
              </a:solidFill>
              <a:effectLst/>
            </a:endParaRPr>
          </a:p>
          <a:p>
            <a:r>
              <a:rPr lang="nl-BE" dirty="0"/>
              <a:t>Aroma: </a:t>
            </a:r>
          </a:p>
          <a:p>
            <a:pPr marL="285750" indent="-285750">
              <a:buFont typeface="Arial" panose="020B0604020202020204" pitchFamily="34" charset="0"/>
              <a:buChar char="•"/>
            </a:pPr>
            <a:r>
              <a:rPr lang="nl-BE" sz="1800" dirty="0">
                <a:solidFill>
                  <a:schemeClr val="tx1"/>
                </a:solidFill>
                <a:effectLst/>
              </a:rPr>
              <a:t> complexe aroma's van geel fruit, gedroogde vruchten</a:t>
            </a:r>
          </a:p>
          <a:p>
            <a:pPr marL="285750" indent="-285750">
              <a:buFont typeface="Arial" panose="020B0604020202020204" pitchFamily="34" charset="0"/>
              <a:buChar char="•"/>
            </a:pPr>
            <a:r>
              <a:rPr lang="nl-BE" sz="1800" dirty="0">
                <a:solidFill>
                  <a:schemeClr val="tx1"/>
                </a:solidFill>
                <a:effectLst/>
              </a:rPr>
              <a:t> citrusvruchten </a:t>
            </a:r>
          </a:p>
          <a:p>
            <a:pPr marL="285750" indent="-285750">
              <a:buFont typeface="Arial" panose="020B0604020202020204" pitchFamily="34" charset="0"/>
              <a:buChar char="•"/>
            </a:pPr>
            <a:r>
              <a:rPr lang="nl-BE" sz="1800" dirty="0">
                <a:solidFill>
                  <a:schemeClr val="tx1"/>
                </a:solidFill>
                <a:effectLst/>
              </a:rPr>
              <a:t>witte bloemen, </a:t>
            </a:r>
          </a:p>
          <a:p>
            <a:pPr marL="285750" indent="-285750">
              <a:buFont typeface="Arial" panose="020B0604020202020204" pitchFamily="34" charset="0"/>
              <a:buChar char="•"/>
            </a:pPr>
            <a:r>
              <a:rPr lang="nl-BE" sz="1800" dirty="0">
                <a:solidFill>
                  <a:schemeClr val="tx1"/>
                </a:solidFill>
                <a:effectLst/>
              </a:rPr>
              <a:t>Honing / bijenwas... (oudere wijnen)</a:t>
            </a:r>
          </a:p>
          <a:p>
            <a:pPr marL="285750" indent="-285750">
              <a:buFont typeface="Arial" panose="020B0604020202020204" pitchFamily="34" charset="0"/>
              <a:buChar char="•"/>
            </a:pPr>
            <a:r>
              <a:rPr lang="nl-BE" sz="1800" dirty="0">
                <a:solidFill>
                  <a:schemeClr val="tx1"/>
                </a:solidFill>
                <a:effectLst/>
              </a:rPr>
              <a:t>de wijn gemaakt van </a:t>
            </a:r>
            <a:r>
              <a:rPr lang="nl-BE" sz="1800" dirty="0" err="1">
                <a:solidFill>
                  <a:schemeClr val="tx1"/>
                </a:solidFill>
                <a:effectLst/>
              </a:rPr>
              <a:t>chenin</a:t>
            </a:r>
            <a:r>
              <a:rPr lang="nl-BE" sz="1800" dirty="0">
                <a:solidFill>
                  <a:schemeClr val="tx1"/>
                </a:solidFill>
                <a:effectLst/>
              </a:rPr>
              <a:t> is vrij levendig en nerveus, waardoor het een goed verouderingspotentieel heeft. </a:t>
            </a:r>
          </a:p>
          <a:p>
            <a:r>
              <a:rPr lang="nl-BE" sz="1800" dirty="0" err="1">
                <a:solidFill>
                  <a:schemeClr val="tx1"/>
                </a:solidFill>
                <a:effectLst/>
              </a:rPr>
              <a:t>Chenin</a:t>
            </a:r>
            <a:r>
              <a:rPr lang="nl-BE" sz="1800" dirty="0">
                <a:solidFill>
                  <a:schemeClr val="tx1"/>
                </a:solidFill>
                <a:effectLst/>
              </a:rPr>
              <a:t> beslaat ongeveer 10.000 hectare in Frankrijk en is zeer veel aangeplant in Zuid-Afrika, waar het meer dan 26.000 hectare beslaat.</a:t>
            </a:r>
          </a:p>
          <a:p>
            <a:pPr marL="342900" indent="-342900">
              <a:buFont typeface="Arial" panose="020B0604020202020204" pitchFamily="34" charset="0"/>
              <a:buChar char="•"/>
            </a:pPr>
            <a:r>
              <a:rPr lang="nl-BE" sz="1800" dirty="0">
                <a:latin typeface="Times New Roman" pitchFamily="18" charset="0"/>
                <a:cs typeface="Times New Roman" pitchFamily="18" charset="0"/>
              </a:rPr>
              <a:t>Droge wijnen</a:t>
            </a:r>
          </a:p>
          <a:p>
            <a:pPr marL="342900" indent="-342900">
              <a:buFont typeface="Arial" panose="020B0604020202020204" pitchFamily="34" charset="0"/>
              <a:buChar char="•"/>
            </a:pPr>
            <a:r>
              <a:rPr lang="nl-BE" sz="1800" dirty="0">
                <a:latin typeface="Times New Roman" pitchFamily="18" charset="0"/>
                <a:cs typeface="Times New Roman" pitchFamily="18" charset="0"/>
              </a:rPr>
              <a:t>Zoete en half zoete wijnen</a:t>
            </a:r>
          </a:p>
          <a:p>
            <a:pPr marL="342900" indent="-342900">
              <a:buFont typeface="Arial" panose="020B0604020202020204" pitchFamily="34" charset="0"/>
              <a:buChar char="•"/>
            </a:pPr>
            <a:r>
              <a:rPr lang="nl-BE" sz="1800" dirty="0">
                <a:latin typeface="Times New Roman" pitchFamily="18" charset="0"/>
                <a:cs typeface="Times New Roman" pitchFamily="18" charset="0"/>
              </a:rPr>
              <a:t>Mousserende wijnen</a:t>
            </a:r>
            <a:endParaRPr lang="nl-BE" dirty="0"/>
          </a:p>
        </p:txBody>
      </p:sp>
      <p:sp>
        <p:nvSpPr>
          <p:cNvPr id="3" name="Ovaal 2">
            <a:extLst>
              <a:ext uri="{FF2B5EF4-FFF2-40B4-BE49-F238E27FC236}">
                <a16:creationId xmlns:a16="http://schemas.microsoft.com/office/drawing/2014/main" id="{5243DA15-D6B4-4128-961F-4A482B316105}"/>
              </a:ext>
            </a:extLst>
          </p:cNvPr>
          <p:cNvSpPr/>
          <p:nvPr/>
        </p:nvSpPr>
        <p:spPr>
          <a:xfrm rot="3125625">
            <a:off x="7513444" y="3025224"/>
            <a:ext cx="1110058"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0AAF19A1-5E2B-4DA8-AF67-5151FADE31CA}"/>
              </a:ext>
            </a:extLst>
          </p:cNvPr>
          <p:cNvSpPr/>
          <p:nvPr/>
        </p:nvSpPr>
        <p:spPr>
          <a:xfrm rot="1117762">
            <a:off x="6555429" y="2352823"/>
            <a:ext cx="1110058"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6420303D-66EF-4CB7-B16D-755C0E41F882}"/>
              </a:ext>
            </a:extLst>
          </p:cNvPr>
          <p:cNvSpPr/>
          <p:nvPr/>
        </p:nvSpPr>
        <p:spPr>
          <a:xfrm rot="20159275">
            <a:off x="5366944" y="2352822"/>
            <a:ext cx="1110058"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6218EFE5-3DAD-40B8-BF82-D28B7661F690}"/>
              </a:ext>
            </a:extLst>
          </p:cNvPr>
          <p:cNvSpPr/>
          <p:nvPr/>
        </p:nvSpPr>
        <p:spPr>
          <a:xfrm rot="18513501">
            <a:off x="7516900" y="5366663"/>
            <a:ext cx="1110058"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A3E47E01-EB50-4B87-85A7-921C68953149}"/>
              </a:ext>
            </a:extLst>
          </p:cNvPr>
          <p:cNvSpPr/>
          <p:nvPr/>
        </p:nvSpPr>
        <p:spPr>
          <a:xfrm rot="16026795">
            <a:off x="7725683" y="4179296"/>
            <a:ext cx="1382060"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1E7812FB-A164-45E6-9458-8C1C1161D93E}"/>
              </a:ext>
            </a:extLst>
          </p:cNvPr>
          <p:cNvSpPr/>
          <p:nvPr/>
        </p:nvSpPr>
        <p:spPr>
          <a:xfrm rot="20153071">
            <a:off x="6639515" y="6050242"/>
            <a:ext cx="1110058"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0D1FB557-A338-4621-80A1-C61A42D9BC50}"/>
              </a:ext>
            </a:extLst>
          </p:cNvPr>
          <p:cNvSpPr/>
          <p:nvPr/>
        </p:nvSpPr>
        <p:spPr>
          <a:xfrm rot="1315682">
            <a:off x="5260077" y="6047111"/>
            <a:ext cx="1214021" cy="427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3EDE8020-445A-4F2D-AD61-73F184B380EB}"/>
              </a:ext>
            </a:extLst>
          </p:cNvPr>
          <p:cNvSpPr/>
          <p:nvPr/>
        </p:nvSpPr>
        <p:spPr>
          <a:xfrm rot="14179035">
            <a:off x="4411838" y="5281558"/>
            <a:ext cx="1110058" cy="4457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80DB5BBE-319A-496D-B6FE-41B2C8675518}"/>
              </a:ext>
            </a:extLst>
          </p:cNvPr>
          <p:cNvSpPr/>
          <p:nvPr/>
        </p:nvSpPr>
        <p:spPr>
          <a:xfrm rot="16015474">
            <a:off x="4074133" y="4224090"/>
            <a:ext cx="1110058" cy="4457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51D5DB17-4434-46D9-ABFE-48D3EDB8D8EF}"/>
              </a:ext>
            </a:extLst>
          </p:cNvPr>
          <p:cNvSpPr/>
          <p:nvPr/>
        </p:nvSpPr>
        <p:spPr>
          <a:xfrm rot="18224741">
            <a:off x="4288892" y="3004687"/>
            <a:ext cx="1338388" cy="4457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13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4624"/>
            <a:ext cx="1944216" cy="576064"/>
          </a:xfrm>
        </p:spPr>
        <p:txBody>
          <a:bodyPr anchor="t"/>
          <a:lstStyle/>
          <a:p>
            <a:pPr algn="l">
              <a:lnSpc>
                <a:spcPct val="100000"/>
              </a:lnSpc>
            </a:pPr>
            <a:r>
              <a:rPr lang="nl-BE" sz="2800" b="1" i="1" u="sng" dirty="0">
                <a:solidFill>
                  <a:schemeClr val="tx1"/>
                </a:solidFill>
                <a:effectLst>
                  <a:outerShdw blurRad="38100" dist="38100" dir="2700000" algn="tl">
                    <a:srgbClr val="000000">
                      <a:alpha val="43137"/>
                    </a:srgbClr>
                  </a:outerShdw>
                </a:effectLst>
                <a:latin typeface="Adobe Caslon Pro" panose="0205050205050A020403" pitchFamily="18" charset="0"/>
              </a:rPr>
              <a:t>Riesling</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ED152F70-B09B-4D16-9BFF-D963339BBF1B}"/>
              </a:ext>
            </a:extLst>
          </p:cNvPr>
          <p:cNvPicPr>
            <a:picLocks noChangeAspect="1"/>
          </p:cNvPicPr>
          <p:nvPr/>
        </p:nvPicPr>
        <p:blipFill>
          <a:blip r:embed="rId2"/>
          <a:stretch>
            <a:fillRect/>
          </a:stretch>
        </p:blipFill>
        <p:spPr>
          <a:xfrm>
            <a:off x="2785565" y="0"/>
            <a:ext cx="6336731" cy="6813376"/>
          </a:xfrm>
          <a:prstGeom prst="rect">
            <a:avLst/>
          </a:prstGeom>
        </p:spPr>
      </p:pic>
    </p:spTree>
    <p:extLst>
      <p:ext uri="{BB962C8B-B14F-4D97-AF65-F5344CB8AC3E}">
        <p14:creationId xmlns:p14="http://schemas.microsoft.com/office/powerpoint/2010/main" val="6825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2936E447-2449-42A2-B072-8DE4BB58BA14}"/>
              </a:ext>
            </a:extLst>
          </p:cNvPr>
          <p:cNvSpPr txBox="1"/>
          <p:nvPr/>
        </p:nvSpPr>
        <p:spPr>
          <a:xfrm>
            <a:off x="251520" y="332656"/>
            <a:ext cx="8640960" cy="461665"/>
          </a:xfrm>
          <a:prstGeom prst="rect">
            <a:avLst/>
          </a:prstGeom>
          <a:noFill/>
        </p:spPr>
        <p:txBody>
          <a:bodyPr wrap="square" rtlCol="0">
            <a:spAutoFit/>
          </a:bodyPr>
          <a:lstStyle/>
          <a:p>
            <a:r>
              <a:rPr lang="nl-BE" sz="2400" b="1" u="sng" dirty="0"/>
              <a:t>De belangrijkste rode druiven. </a:t>
            </a:r>
          </a:p>
        </p:txBody>
      </p:sp>
    </p:spTree>
    <p:extLst>
      <p:ext uri="{BB962C8B-B14F-4D97-AF65-F5344CB8AC3E}">
        <p14:creationId xmlns:p14="http://schemas.microsoft.com/office/powerpoint/2010/main" val="371824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2520280" cy="648072"/>
          </a:xfrm>
        </p:spPr>
        <p:txBody>
          <a:bodyPr anchor="t"/>
          <a:lstStyle/>
          <a:p>
            <a:pPr algn="l">
              <a:lnSpc>
                <a:spcPct val="100000"/>
              </a:lnSpc>
            </a:pPr>
            <a:r>
              <a:rPr lang="nl-BE" sz="2800" b="1" i="1" u="sng" dirty="0">
                <a:solidFill>
                  <a:schemeClr val="tx1"/>
                </a:solidFill>
                <a:latin typeface="Adobe Caslon Pro" panose="0205050205050A020403" pitchFamily="18" charset="0"/>
              </a:rPr>
              <a:t>Pinot </a:t>
            </a:r>
            <a:r>
              <a:rPr lang="nl-BE" sz="2800" b="1" i="1" u="sng" dirty="0" err="1">
                <a:solidFill>
                  <a:schemeClr val="tx1"/>
                </a:solidFill>
                <a:latin typeface="Adobe Caslon Pro" panose="0205050205050A020403" pitchFamily="18" charset="0"/>
              </a:rPr>
              <a:t>Noir</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70C9138F-6CCD-452A-B47F-8DC2450D7FD9}"/>
              </a:ext>
            </a:extLst>
          </p:cNvPr>
          <p:cNvPicPr>
            <a:picLocks noChangeAspect="1"/>
          </p:cNvPicPr>
          <p:nvPr/>
        </p:nvPicPr>
        <p:blipFill>
          <a:blip r:embed="rId2"/>
          <a:stretch>
            <a:fillRect/>
          </a:stretch>
        </p:blipFill>
        <p:spPr>
          <a:xfrm>
            <a:off x="2600048" y="6532"/>
            <a:ext cx="6543952" cy="6811382"/>
          </a:xfrm>
          <a:prstGeom prst="rect">
            <a:avLst/>
          </a:prstGeom>
        </p:spPr>
      </p:pic>
    </p:spTree>
    <p:extLst>
      <p:ext uri="{BB962C8B-B14F-4D97-AF65-F5344CB8AC3E}">
        <p14:creationId xmlns:p14="http://schemas.microsoft.com/office/powerpoint/2010/main" val="26585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38579"/>
            <a:ext cx="2448272" cy="504056"/>
          </a:xfrm>
        </p:spPr>
        <p:txBody>
          <a:bodyPr anchor="t"/>
          <a:lstStyle/>
          <a:p>
            <a:pPr algn="l">
              <a:lnSpc>
                <a:spcPct val="100000"/>
              </a:lnSpc>
            </a:pPr>
            <a:r>
              <a:rPr lang="nl-BE" sz="2800" b="1" i="1" u="sng" dirty="0">
                <a:solidFill>
                  <a:schemeClr val="tx1"/>
                </a:solidFill>
                <a:latin typeface="Adobe Caslon Pro" panose="0205050205050A020403" pitchFamily="18" charset="0"/>
              </a:rPr>
              <a:t>Merlot</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6" name="Afbeelding 5">
            <a:extLst>
              <a:ext uri="{FF2B5EF4-FFF2-40B4-BE49-F238E27FC236}">
                <a16:creationId xmlns:a16="http://schemas.microsoft.com/office/drawing/2014/main" id="{824A45B5-944A-4927-8458-EBB71310DF19}"/>
              </a:ext>
            </a:extLst>
          </p:cNvPr>
          <p:cNvPicPr>
            <a:picLocks noChangeAspect="1"/>
          </p:cNvPicPr>
          <p:nvPr/>
        </p:nvPicPr>
        <p:blipFill>
          <a:blip r:embed="rId2"/>
          <a:stretch>
            <a:fillRect/>
          </a:stretch>
        </p:blipFill>
        <p:spPr>
          <a:xfrm>
            <a:off x="2970283" y="-23429"/>
            <a:ext cx="6199361" cy="6750092"/>
          </a:xfrm>
          <a:prstGeom prst="rect">
            <a:avLst/>
          </a:prstGeom>
        </p:spPr>
      </p:pic>
      <p:sp>
        <p:nvSpPr>
          <p:cNvPr id="3" name="Rechthoek 2">
            <a:extLst>
              <a:ext uri="{FF2B5EF4-FFF2-40B4-BE49-F238E27FC236}">
                <a16:creationId xmlns:a16="http://schemas.microsoft.com/office/drawing/2014/main" id="{F18AA763-EB14-42EC-8A47-193E50E7CE1A}"/>
              </a:ext>
            </a:extLst>
          </p:cNvPr>
          <p:cNvSpPr/>
          <p:nvPr/>
        </p:nvSpPr>
        <p:spPr>
          <a:xfrm>
            <a:off x="7956376" y="-23429"/>
            <a:ext cx="1213268" cy="1364197"/>
          </a:xfrm>
          <a:prstGeom prst="rect">
            <a:avLst/>
          </a:prstGeom>
          <a:solidFill>
            <a:srgbClr val="F3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003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0A94EA0-C63F-4338-AA3F-6B46E2257843}"/>
              </a:ext>
            </a:extLst>
          </p:cNvPr>
          <p:cNvPicPr>
            <a:picLocks noChangeAspect="1"/>
          </p:cNvPicPr>
          <p:nvPr/>
        </p:nvPicPr>
        <p:blipFill>
          <a:blip r:embed="rId2"/>
          <a:stretch>
            <a:fillRect/>
          </a:stretch>
        </p:blipFill>
        <p:spPr>
          <a:xfrm>
            <a:off x="2951313" y="88520"/>
            <a:ext cx="6192687" cy="6769480"/>
          </a:xfrm>
          <a:prstGeom prst="rect">
            <a:avLst/>
          </a:prstGeom>
        </p:spPr>
      </p:pic>
      <p:sp>
        <p:nvSpPr>
          <p:cNvPr id="2" name="Titel 1"/>
          <p:cNvSpPr>
            <a:spLocks noGrp="1"/>
          </p:cNvSpPr>
          <p:nvPr>
            <p:ph type="title"/>
          </p:nvPr>
        </p:nvSpPr>
        <p:spPr>
          <a:xfrm>
            <a:off x="251520" y="332656"/>
            <a:ext cx="3672408" cy="576064"/>
          </a:xfrm>
        </p:spPr>
        <p:txBody>
          <a:bodyPr anchor="t"/>
          <a:lstStyle/>
          <a:p>
            <a:pPr algn="l">
              <a:lnSpc>
                <a:spcPct val="100000"/>
              </a:lnSpc>
            </a:pPr>
            <a:r>
              <a:rPr lang="nl-BE" sz="2800" b="1" i="1" u="sng" dirty="0">
                <a:solidFill>
                  <a:schemeClr val="tx1"/>
                </a:solidFill>
                <a:latin typeface="Adobe Caslon Pro" panose="0205050205050A020403" pitchFamily="18" charset="0"/>
              </a:rPr>
              <a:t>Cabernet </a:t>
            </a:r>
            <a:r>
              <a:rPr lang="nl-BE" sz="2800" b="1" i="1" u="sng" dirty="0" err="1">
                <a:solidFill>
                  <a:schemeClr val="tx1"/>
                </a:solidFill>
                <a:latin typeface="Adobe Caslon Pro" panose="0205050205050A020403" pitchFamily="18" charset="0"/>
              </a:rPr>
              <a:t>Sauvignon</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Tree>
    <p:extLst>
      <p:ext uri="{BB962C8B-B14F-4D97-AF65-F5344CB8AC3E}">
        <p14:creationId xmlns:p14="http://schemas.microsoft.com/office/powerpoint/2010/main" val="30325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A15EB1D-B347-487F-A7A6-DA2D7EA314EA}"/>
              </a:ext>
            </a:extLst>
          </p:cNvPr>
          <p:cNvSpPr txBox="1"/>
          <p:nvPr/>
        </p:nvSpPr>
        <p:spPr>
          <a:xfrm>
            <a:off x="251520" y="260648"/>
            <a:ext cx="8712968" cy="6555641"/>
          </a:xfrm>
          <a:prstGeom prst="rect">
            <a:avLst/>
          </a:prstGeom>
          <a:noFill/>
        </p:spPr>
        <p:txBody>
          <a:bodyPr wrap="square" rtlCol="0">
            <a:spAutoFit/>
          </a:bodyPr>
          <a:lstStyle/>
          <a:p>
            <a:r>
              <a:rPr lang="nl-BE" sz="2400" b="1" u="sng" dirty="0"/>
              <a:t>Fouten in de wijn</a:t>
            </a:r>
          </a:p>
          <a:p>
            <a:pPr marL="342900" indent="-342900">
              <a:buFont typeface="Arial" panose="020B0604020202020204" pitchFamily="34" charset="0"/>
              <a:buChar char="•"/>
            </a:pPr>
            <a:r>
              <a:rPr lang="nl-NL" sz="2200" b="1" i="1" u="sng" dirty="0"/>
              <a:t>Medicijn</a:t>
            </a:r>
            <a:r>
              <a:rPr lang="nl-NL" sz="2200" dirty="0"/>
              <a:t>: typische apotheekgeur, gaat gewoonlijk samen met platte wijn (te weinig zuur)</a:t>
            </a:r>
          </a:p>
          <a:p>
            <a:pPr marL="342900" indent="-342900">
              <a:buFont typeface="Arial" panose="020B0604020202020204" pitchFamily="34" charset="0"/>
              <a:buChar char="•"/>
            </a:pPr>
            <a:r>
              <a:rPr lang="nl-NL" sz="2200" b="1" i="1" u="sng" dirty="0"/>
              <a:t>Geranium</a:t>
            </a:r>
            <a:r>
              <a:rPr lang="nl-NL" sz="2200" dirty="0"/>
              <a:t>: de geraniumgeur wordt veroorzaakt door de melkzuurbacterie.</a:t>
            </a:r>
          </a:p>
          <a:p>
            <a:pPr marL="342900" indent="-342900">
              <a:buFont typeface="Arial" panose="020B0604020202020204" pitchFamily="34" charset="0"/>
              <a:buChar char="•"/>
            </a:pPr>
            <a:r>
              <a:rPr lang="nl-NL" sz="2200" b="1" i="1" u="sng" dirty="0"/>
              <a:t>Azijn</a:t>
            </a:r>
            <a:r>
              <a:rPr lang="nl-NL" sz="2200" dirty="0"/>
              <a:t>: azijngeur is het gevolg van een besmetting van de azijnzuurbacterie. (</a:t>
            </a:r>
            <a:r>
              <a:rPr lang="nl-NL" sz="2200" dirty="0" err="1"/>
              <a:t>hygiene</a:t>
            </a:r>
            <a:r>
              <a:rPr lang="nl-NL" sz="2200" dirty="0"/>
              <a:t>)</a:t>
            </a:r>
          </a:p>
          <a:p>
            <a:pPr marL="342900" indent="-342900">
              <a:buFont typeface="Arial" panose="020B0604020202020204" pitchFamily="34" charset="0"/>
              <a:buChar char="•"/>
            </a:pPr>
            <a:r>
              <a:rPr lang="nl-NL" sz="2200" b="1" i="1" u="sng" dirty="0"/>
              <a:t>Gist</a:t>
            </a:r>
            <a:r>
              <a:rPr lang="nl-NL" sz="2200" dirty="0"/>
              <a:t>: vaak bij jonge wijn aanwezig, is geen echte fout en verdwijnt in de meeste gevallen.</a:t>
            </a:r>
          </a:p>
          <a:p>
            <a:pPr marL="342900" indent="-342900">
              <a:buFont typeface="Arial" panose="020B0604020202020204" pitchFamily="34" charset="0"/>
              <a:buChar char="•"/>
            </a:pPr>
            <a:r>
              <a:rPr lang="nl-NL" sz="2200" b="1" i="1" u="sng" dirty="0"/>
              <a:t>Schimmel</a:t>
            </a:r>
            <a:r>
              <a:rPr lang="nl-NL" sz="2200" dirty="0"/>
              <a:t>: kan verschillende oorzaken hebben, beschimmelde most, vaten enz.  </a:t>
            </a:r>
            <a:r>
              <a:rPr lang="nl-NL" sz="2200" dirty="0">
                <a:solidFill>
                  <a:srgbClr val="C00000"/>
                </a:solidFill>
              </a:rPr>
              <a:t>is niet hetzelfde als </a:t>
            </a:r>
            <a:r>
              <a:rPr lang="nl-NL" sz="2200" b="1" i="1" dirty="0">
                <a:solidFill>
                  <a:srgbClr val="C00000"/>
                </a:solidFill>
              </a:rPr>
              <a:t>Kurk</a:t>
            </a:r>
            <a:r>
              <a:rPr lang="nl-NL" sz="2200" b="1" i="1" dirty="0"/>
              <a:t>,</a:t>
            </a:r>
            <a:r>
              <a:rPr lang="nl-NL" sz="2200" dirty="0"/>
              <a:t> </a:t>
            </a:r>
          </a:p>
          <a:p>
            <a:pPr marL="342900" indent="-342900">
              <a:buFont typeface="Arial" panose="020B0604020202020204" pitchFamily="34" charset="0"/>
              <a:buChar char="•"/>
            </a:pPr>
            <a:r>
              <a:rPr lang="nl-NL" sz="2200" b="1" i="1" u="sng" dirty="0"/>
              <a:t>Zwavel</a:t>
            </a:r>
            <a:r>
              <a:rPr lang="nl-NL" sz="2200" dirty="0"/>
              <a:t>: of sulfietgeur komt soms nog voor en is het gevolg van het te ijverig gebruik van sulfiet. </a:t>
            </a:r>
          </a:p>
          <a:p>
            <a:pPr marL="342900" indent="-342900">
              <a:buFont typeface="Arial" panose="020B0604020202020204" pitchFamily="34" charset="0"/>
              <a:buChar char="•"/>
            </a:pPr>
            <a:r>
              <a:rPr lang="nl-NL" sz="2200" b="1" i="1" u="sng" dirty="0"/>
              <a:t>Oxidatie</a:t>
            </a:r>
            <a:r>
              <a:rPr lang="nl-NL" sz="2200" dirty="0"/>
              <a:t>: behalve bij sherry (Madeira, Jura, …) en oudere dessertwijnen is oxidatie een fout te wijten aan teveel blootstelling aan lucht. </a:t>
            </a:r>
          </a:p>
          <a:p>
            <a:pPr marL="342900" indent="-342900">
              <a:buFont typeface="Arial" panose="020B0604020202020204" pitchFamily="34" charset="0"/>
              <a:buChar char="•"/>
            </a:pPr>
            <a:r>
              <a:rPr lang="nl-NL" sz="2200" b="1" i="1" u="sng" dirty="0"/>
              <a:t>Hout, </a:t>
            </a:r>
            <a:r>
              <a:rPr lang="nl-NL" sz="2200" b="1" i="1" u="sng" dirty="0" err="1"/>
              <a:t>vatgeur</a:t>
            </a:r>
            <a:r>
              <a:rPr lang="nl-NL" sz="2200" dirty="0"/>
              <a:t>: wordt hier negatief bedoeld, hier worden niet de aangename aroma’s (vanille, eik, ceder,..) van gezonde vaten bedoeld. Wel de geur van muf hout.</a:t>
            </a:r>
            <a:endParaRPr lang="nl-BE" sz="2200" dirty="0"/>
          </a:p>
        </p:txBody>
      </p:sp>
      <p:sp>
        <p:nvSpPr>
          <p:cNvPr id="3" name="Tekstvak 2">
            <a:extLst>
              <a:ext uri="{FF2B5EF4-FFF2-40B4-BE49-F238E27FC236}">
                <a16:creationId xmlns:a16="http://schemas.microsoft.com/office/drawing/2014/main" id="{51120C91-8E3D-4B97-B1FC-AE8DB04B3E2E}"/>
              </a:ext>
            </a:extLst>
          </p:cNvPr>
          <p:cNvSpPr txBox="1"/>
          <p:nvPr/>
        </p:nvSpPr>
        <p:spPr>
          <a:xfrm>
            <a:off x="179512" y="2132856"/>
            <a:ext cx="8712968" cy="923330"/>
          </a:xfrm>
          <a:prstGeom prst="rect">
            <a:avLst/>
          </a:prstGeom>
          <a:solidFill>
            <a:schemeClr val="bg1"/>
          </a:solidFill>
        </p:spPr>
        <p:txBody>
          <a:bodyPr wrap="square" rtlCol="0">
            <a:spAutoFit/>
          </a:bodyPr>
          <a:lstStyle/>
          <a:p>
            <a:r>
              <a:rPr lang="nl-NL" b="0" i="0" dirty="0">
                <a:solidFill>
                  <a:srgbClr val="202124"/>
                </a:solidFill>
                <a:effectLst/>
                <a:latin typeface="arial" panose="020B0604020202020204" pitchFamily="34" charset="0"/>
              </a:rPr>
              <a:t>Sommige wijnmakers gebruiken </a:t>
            </a:r>
            <a:r>
              <a:rPr lang="nl-NL" b="1" i="0" dirty="0" err="1">
                <a:solidFill>
                  <a:srgbClr val="202124"/>
                </a:solidFill>
                <a:effectLst/>
                <a:latin typeface="arial" panose="020B0604020202020204" pitchFamily="34" charset="0"/>
              </a:rPr>
              <a:t>kaliumsorbaat</a:t>
            </a:r>
            <a:r>
              <a:rPr lang="nl-NL" b="0" i="0" dirty="0">
                <a:solidFill>
                  <a:srgbClr val="202124"/>
                </a:solidFill>
                <a:effectLst/>
                <a:latin typeface="arial" panose="020B0604020202020204" pitchFamily="34" charset="0"/>
              </a:rPr>
              <a:t> om de gisting te stoppen. Door de inwerking van </a:t>
            </a:r>
            <a:r>
              <a:rPr lang="nl-NL" b="0" i="0" dirty="0" err="1">
                <a:solidFill>
                  <a:srgbClr val="202124"/>
                </a:solidFill>
                <a:effectLst/>
                <a:latin typeface="arial" panose="020B0604020202020204" pitchFamily="34" charset="0"/>
              </a:rPr>
              <a:t>sorbinezuur</a:t>
            </a:r>
            <a:r>
              <a:rPr lang="nl-NL" b="0" i="0" dirty="0">
                <a:solidFill>
                  <a:srgbClr val="202124"/>
                </a:solidFill>
                <a:effectLst/>
                <a:latin typeface="arial" panose="020B0604020202020204" pitchFamily="34" charset="0"/>
              </a:rPr>
              <a:t> op de melkzuurbacteriën ontstaat </a:t>
            </a:r>
            <a:r>
              <a:rPr lang="nl-NL" b="0" i="0" dirty="0" err="1">
                <a:solidFill>
                  <a:srgbClr val="202124"/>
                </a:solidFill>
                <a:effectLst/>
                <a:latin typeface="arial" panose="020B0604020202020204" pitchFamily="34" charset="0"/>
              </a:rPr>
              <a:t>hexa-diënol</a:t>
            </a:r>
            <a:r>
              <a:rPr lang="nl-NL" b="0" i="0" dirty="0">
                <a:solidFill>
                  <a:srgbClr val="202124"/>
                </a:solidFill>
                <a:effectLst/>
                <a:latin typeface="arial" panose="020B0604020202020204" pitchFamily="34" charset="0"/>
              </a:rPr>
              <a:t>. Dit veroorzaakt het ontstaat van deze typische geur van geraniums. </a:t>
            </a:r>
            <a:endParaRPr lang="nl-BE" dirty="0"/>
          </a:p>
        </p:txBody>
      </p:sp>
    </p:spTree>
    <p:extLst>
      <p:ext uri="{BB962C8B-B14F-4D97-AF65-F5344CB8AC3E}">
        <p14:creationId xmlns:p14="http://schemas.microsoft.com/office/powerpoint/2010/main" val="1474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2232248" cy="936104"/>
          </a:xfrm>
        </p:spPr>
        <p:txBody>
          <a:bodyPr anchor="t"/>
          <a:lstStyle/>
          <a:p>
            <a:pPr algn="l">
              <a:lnSpc>
                <a:spcPct val="100000"/>
              </a:lnSpc>
            </a:pPr>
            <a:r>
              <a:rPr lang="nl-BE" sz="2800" b="1" i="1" u="sng" dirty="0" err="1">
                <a:solidFill>
                  <a:schemeClr val="tx1"/>
                </a:solidFill>
                <a:latin typeface="Adobe Caslon Pro" panose="0205050205050A020403" pitchFamily="18" charset="0"/>
              </a:rPr>
              <a:t>Syrah</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6" name="Afbeelding 5">
            <a:extLst>
              <a:ext uri="{FF2B5EF4-FFF2-40B4-BE49-F238E27FC236}">
                <a16:creationId xmlns:a16="http://schemas.microsoft.com/office/drawing/2014/main" id="{90F1DCD9-9C6A-4657-8E40-57BDF6C222DB}"/>
              </a:ext>
            </a:extLst>
          </p:cNvPr>
          <p:cNvPicPr>
            <a:picLocks noChangeAspect="1"/>
          </p:cNvPicPr>
          <p:nvPr/>
        </p:nvPicPr>
        <p:blipFill>
          <a:blip r:embed="rId2"/>
          <a:stretch>
            <a:fillRect/>
          </a:stretch>
        </p:blipFill>
        <p:spPr>
          <a:xfrm>
            <a:off x="2951313" y="0"/>
            <a:ext cx="6192687" cy="6864318"/>
          </a:xfrm>
          <a:prstGeom prst="rect">
            <a:avLst/>
          </a:prstGeom>
        </p:spPr>
      </p:pic>
    </p:spTree>
    <p:extLst>
      <p:ext uri="{BB962C8B-B14F-4D97-AF65-F5344CB8AC3E}">
        <p14:creationId xmlns:p14="http://schemas.microsoft.com/office/powerpoint/2010/main" val="38525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2754"/>
            <a:ext cx="8388424" cy="122413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1: </a:t>
            </a: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dirty="0" err="1">
                <a:solidFill>
                  <a:schemeClr val="tx1"/>
                </a:solidFill>
                <a:effectLst>
                  <a:outerShdw blurRad="38100" dist="38100" dir="2700000" algn="tl">
                    <a:srgbClr val="000000">
                      <a:alpha val="43137"/>
                    </a:srgbClr>
                  </a:outerShdw>
                </a:effectLst>
                <a:latin typeface="Adobe Caslon Pro" panose="0205050205050A020403" pitchFamily="18" charset="0"/>
              </a:rPr>
              <a:t>Sauvignon</a:t>
            </a: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Blanc </a:t>
            </a:r>
            <a:b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dirty="0" err="1">
                <a:solidFill>
                  <a:schemeClr val="tx1"/>
                </a:solidFill>
                <a:effectLst>
                  <a:outerShdw blurRad="38100" dist="38100" dir="2700000" algn="tl">
                    <a:srgbClr val="000000">
                      <a:alpha val="43137"/>
                    </a:srgbClr>
                  </a:outerShdw>
                </a:effectLst>
                <a:latin typeface="Adobe Caslon Pro" panose="0205050205050A020403" pitchFamily="18" charset="0"/>
              </a:rPr>
              <a:t>Domaine</a:t>
            </a: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dirty="0" err="1">
                <a:solidFill>
                  <a:schemeClr val="tx1"/>
                </a:solidFill>
                <a:effectLst>
                  <a:outerShdw blurRad="38100" dist="38100" dir="2700000" algn="tl">
                    <a:srgbClr val="000000">
                      <a:alpha val="43137"/>
                    </a:srgbClr>
                  </a:outerShdw>
                </a:effectLst>
                <a:latin typeface="Adobe Caslon Pro" panose="0205050205050A020403" pitchFamily="18" charset="0"/>
              </a:rPr>
              <a:t>Coquin</a:t>
            </a: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dirty="0" err="1">
                <a:solidFill>
                  <a:schemeClr val="tx1"/>
                </a:solidFill>
                <a:effectLst>
                  <a:outerShdw blurRad="38100" dist="38100" dir="2700000" algn="tl">
                    <a:srgbClr val="000000">
                      <a:alpha val="43137"/>
                    </a:srgbClr>
                  </a:outerShdw>
                </a:effectLst>
                <a:latin typeface="Adobe Caslon Pro" panose="0205050205050A020403" pitchFamily="18" charset="0"/>
              </a:rPr>
              <a:t>Menetou</a:t>
            </a:r>
            <a:r>
              <a:rPr lang="nl-BE" sz="2800" dirty="0">
                <a:solidFill>
                  <a:schemeClr val="tx1"/>
                </a:solidFill>
                <a:effectLst>
                  <a:outerShdw blurRad="38100" dist="38100" dir="2700000" algn="tl">
                    <a:srgbClr val="000000">
                      <a:alpha val="43137"/>
                    </a:srgbClr>
                  </a:outerShdw>
                </a:effectLst>
                <a:latin typeface="Adobe Caslon Pro" panose="0205050205050A020403" pitchFamily="18" charset="0"/>
              </a:rPr>
              <a:t> Salon</a:t>
            </a: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3" name="Afbeelding 2">
            <a:extLst>
              <a:ext uri="{FF2B5EF4-FFF2-40B4-BE49-F238E27FC236}">
                <a16:creationId xmlns:a16="http://schemas.microsoft.com/office/drawing/2014/main" id="{A7591D54-2EE0-4855-9689-177F26E95B71}"/>
              </a:ext>
            </a:extLst>
          </p:cNvPr>
          <p:cNvPicPr>
            <a:picLocks noChangeAspect="1"/>
          </p:cNvPicPr>
          <p:nvPr/>
        </p:nvPicPr>
        <p:blipFill>
          <a:blip r:embed="rId2"/>
          <a:stretch>
            <a:fillRect/>
          </a:stretch>
        </p:blipFill>
        <p:spPr>
          <a:xfrm>
            <a:off x="6732240" y="22754"/>
            <a:ext cx="2805545" cy="6858000"/>
          </a:xfrm>
          <a:prstGeom prst="rect">
            <a:avLst/>
          </a:prstGeom>
        </p:spPr>
      </p:pic>
      <p:pic>
        <p:nvPicPr>
          <p:cNvPr id="6" name="Afbeelding 5">
            <a:extLst>
              <a:ext uri="{FF2B5EF4-FFF2-40B4-BE49-F238E27FC236}">
                <a16:creationId xmlns:a16="http://schemas.microsoft.com/office/drawing/2014/main" id="{F3EB9771-4DA5-478A-AF7A-437950DEF9C3}"/>
              </a:ext>
            </a:extLst>
          </p:cNvPr>
          <p:cNvPicPr>
            <a:picLocks noChangeAspect="1"/>
          </p:cNvPicPr>
          <p:nvPr/>
        </p:nvPicPr>
        <p:blipFill>
          <a:blip r:embed="rId3"/>
          <a:stretch>
            <a:fillRect/>
          </a:stretch>
        </p:blipFill>
        <p:spPr>
          <a:xfrm>
            <a:off x="0" y="4221089"/>
            <a:ext cx="7170566" cy="2614652"/>
          </a:xfrm>
          <a:prstGeom prst="rect">
            <a:avLst/>
          </a:prstGeom>
        </p:spPr>
      </p:pic>
      <p:pic>
        <p:nvPicPr>
          <p:cNvPr id="11" name="Afbeelding 10">
            <a:extLst>
              <a:ext uri="{FF2B5EF4-FFF2-40B4-BE49-F238E27FC236}">
                <a16:creationId xmlns:a16="http://schemas.microsoft.com/office/drawing/2014/main" id="{EBC2BEC8-D764-4050-847B-1A77AD697835}"/>
              </a:ext>
            </a:extLst>
          </p:cNvPr>
          <p:cNvPicPr>
            <a:picLocks noChangeAspect="1"/>
          </p:cNvPicPr>
          <p:nvPr/>
        </p:nvPicPr>
        <p:blipFill>
          <a:blip r:embed="rId4"/>
          <a:stretch>
            <a:fillRect/>
          </a:stretch>
        </p:blipFill>
        <p:spPr>
          <a:xfrm>
            <a:off x="0" y="980728"/>
            <a:ext cx="7358793" cy="1224136"/>
          </a:xfrm>
          <a:prstGeom prst="rect">
            <a:avLst/>
          </a:prstGeom>
        </p:spPr>
      </p:pic>
      <p:pic>
        <p:nvPicPr>
          <p:cNvPr id="15" name="Afbeelding 14">
            <a:extLst>
              <a:ext uri="{FF2B5EF4-FFF2-40B4-BE49-F238E27FC236}">
                <a16:creationId xmlns:a16="http://schemas.microsoft.com/office/drawing/2014/main" id="{AB36EEA5-D961-4ECA-BA54-F4F1935AFC49}"/>
              </a:ext>
            </a:extLst>
          </p:cNvPr>
          <p:cNvPicPr>
            <a:picLocks noChangeAspect="1"/>
          </p:cNvPicPr>
          <p:nvPr/>
        </p:nvPicPr>
        <p:blipFill>
          <a:blip r:embed="rId5"/>
          <a:stretch>
            <a:fillRect/>
          </a:stretch>
        </p:blipFill>
        <p:spPr>
          <a:xfrm>
            <a:off x="0" y="2291922"/>
            <a:ext cx="7241973" cy="1771899"/>
          </a:xfrm>
          <a:prstGeom prst="rect">
            <a:avLst/>
          </a:prstGeom>
        </p:spPr>
      </p:pic>
      <p:sp>
        <p:nvSpPr>
          <p:cNvPr id="16" name="Rechthoek 15">
            <a:extLst>
              <a:ext uri="{FF2B5EF4-FFF2-40B4-BE49-F238E27FC236}">
                <a16:creationId xmlns:a16="http://schemas.microsoft.com/office/drawing/2014/main" id="{D467B030-7B1E-4049-9315-8BE2AE914FC6}"/>
              </a:ext>
            </a:extLst>
          </p:cNvPr>
          <p:cNvSpPr/>
          <p:nvPr/>
        </p:nvSpPr>
        <p:spPr>
          <a:xfrm>
            <a:off x="1763688" y="2291922"/>
            <a:ext cx="5328592" cy="705030"/>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52758FED-22F2-4F0E-AAD6-BE745A869C0E}"/>
              </a:ext>
            </a:extLst>
          </p:cNvPr>
          <p:cNvSpPr/>
          <p:nvPr/>
        </p:nvSpPr>
        <p:spPr>
          <a:xfrm>
            <a:off x="3585283" y="4244740"/>
            <a:ext cx="2930933" cy="408396"/>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4D822C92-DCB2-422E-B035-67CD7869C14C}"/>
              </a:ext>
            </a:extLst>
          </p:cNvPr>
          <p:cNvSpPr/>
          <p:nvPr/>
        </p:nvSpPr>
        <p:spPr>
          <a:xfrm>
            <a:off x="107504" y="4653136"/>
            <a:ext cx="5976664" cy="408396"/>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067646E1-0B6F-430D-A043-615DF7C64F7A}"/>
              </a:ext>
            </a:extLst>
          </p:cNvPr>
          <p:cNvSpPr/>
          <p:nvPr/>
        </p:nvSpPr>
        <p:spPr>
          <a:xfrm>
            <a:off x="23844" y="5949280"/>
            <a:ext cx="6132331" cy="408396"/>
          </a:xfrm>
          <a:prstGeom prst="rect">
            <a:avLst/>
          </a:pr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1" name="Afbeelding 20">
            <a:extLst>
              <a:ext uri="{FF2B5EF4-FFF2-40B4-BE49-F238E27FC236}">
                <a16:creationId xmlns:a16="http://schemas.microsoft.com/office/drawing/2014/main" id="{5398D261-10CE-4DC6-81E8-1C844A4DF699}"/>
              </a:ext>
            </a:extLst>
          </p:cNvPr>
          <p:cNvPicPr>
            <a:picLocks noChangeAspect="1"/>
          </p:cNvPicPr>
          <p:nvPr/>
        </p:nvPicPr>
        <p:blipFill>
          <a:blip r:embed="rId6"/>
          <a:stretch>
            <a:fillRect/>
          </a:stretch>
        </p:blipFill>
        <p:spPr>
          <a:xfrm>
            <a:off x="-35500" y="-67063"/>
            <a:ext cx="9144000" cy="5205359"/>
          </a:xfrm>
          <a:prstGeom prst="rect">
            <a:avLst/>
          </a:prstGeom>
        </p:spPr>
      </p:pic>
      <p:pic>
        <p:nvPicPr>
          <p:cNvPr id="25" name="Afbeelding 24">
            <a:extLst>
              <a:ext uri="{FF2B5EF4-FFF2-40B4-BE49-F238E27FC236}">
                <a16:creationId xmlns:a16="http://schemas.microsoft.com/office/drawing/2014/main" id="{65B285F0-6675-498A-A05A-9BAA79E5CEE2}"/>
              </a:ext>
            </a:extLst>
          </p:cNvPr>
          <p:cNvPicPr>
            <a:picLocks noChangeAspect="1"/>
          </p:cNvPicPr>
          <p:nvPr/>
        </p:nvPicPr>
        <p:blipFill>
          <a:blip r:embed="rId7"/>
          <a:stretch>
            <a:fillRect/>
          </a:stretch>
        </p:blipFill>
        <p:spPr>
          <a:xfrm>
            <a:off x="577312" y="2058576"/>
            <a:ext cx="7776864" cy="5086383"/>
          </a:xfrm>
          <a:prstGeom prst="rect">
            <a:avLst/>
          </a:prstGeom>
        </p:spPr>
      </p:pic>
      <p:cxnSp>
        <p:nvCxnSpPr>
          <p:cNvPr id="27" name="Rechte verbindingslijn 26">
            <a:extLst>
              <a:ext uri="{FF2B5EF4-FFF2-40B4-BE49-F238E27FC236}">
                <a16:creationId xmlns:a16="http://schemas.microsoft.com/office/drawing/2014/main" id="{C73538F8-AB9A-4733-A05A-77F48AEBD5C9}"/>
              </a:ext>
            </a:extLst>
          </p:cNvPr>
          <p:cNvCxnSpPr>
            <a:cxnSpLocks/>
            <a:endCxn id="32" idx="1"/>
          </p:cNvCxnSpPr>
          <p:nvPr/>
        </p:nvCxnSpPr>
        <p:spPr>
          <a:xfrm flipH="1">
            <a:off x="1755411" y="1403238"/>
            <a:ext cx="4479052" cy="2880793"/>
          </a:xfrm>
          <a:prstGeom prst="line">
            <a:avLst/>
          </a:prstGeom>
        </p:spPr>
        <p:style>
          <a:lnRef idx="2">
            <a:schemeClr val="dk1"/>
          </a:lnRef>
          <a:fillRef idx="0">
            <a:schemeClr val="dk1"/>
          </a:fillRef>
          <a:effectRef idx="1">
            <a:schemeClr val="dk1"/>
          </a:effectRef>
          <a:fontRef idx="minor">
            <a:schemeClr val="tx1"/>
          </a:fontRef>
        </p:style>
      </p:cxnSp>
      <p:cxnSp>
        <p:nvCxnSpPr>
          <p:cNvPr id="29" name="Rechte verbindingslijn 28">
            <a:extLst>
              <a:ext uri="{FF2B5EF4-FFF2-40B4-BE49-F238E27FC236}">
                <a16:creationId xmlns:a16="http://schemas.microsoft.com/office/drawing/2014/main" id="{E14856C0-21CF-4B95-ABFE-F21CB8C8A437}"/>
              </a:ext>
            </a:extLst>
          </p:cNvPr>
          <p:cNvCxnSpPr>
            <a:cxnSpLocks/>
          </p:cNvCxnSpPr>
          <p:nvPr/>
        </p:nvCxnSpPr>
        <p:spPr>
          <a:xfrm flipH="1">
            <a:off x="3812234" y="1592796"/>
            <a:ext cx="2481219" cy="3751064"/>
          </a:xfrm>
          <a:prstGeom prst="line">
            <a:avLst/>
          </a:prstGeom>
        </p:spPr>
        <p:style>
          <a:lnRef idx="2">
            <a:schemeClr val="dk1"/>
          </a:lnRef>
          <a:fillRef idx="0">
            <a:schemeClr val="dk1"/>
          </a:fillRef>
          <a:effectRef idx="1">
            <a:schemeClr val="dk1"/>
          </a:effectRef>
          <a:fontRef idx="minor">
            <a:schemeClr val="tx1"/>
          </a:fontRef>
        </p:style>
      </p:cxnSp>
      <p:sp>
        <p:nvSpPr>
          <p:cNvPr id="32" name="Ovaal 31">
            <a:extLst>
              <a:ext uri="{FF2B5EF4-FFF2-40B4-BE49-F238E27FC236}">
                <a16:creationId xmlns:a16="http://schemas.microsoft.com/office/drawing/2014/main" id="{251FD454-0263-43F4-AAE3-F781B1DDCE2B}"/>
              </a:ext>
            </a:extLst>
          </p:cNvPr>
          <p:cNvSpPr/>
          <p:nvPr/>
        </p:nvSpPr>
        <p:spPr>
          <a:xfrm>
            <a:off x="1380513" y="4020470"/>
            <a:ext cx="2559965" cy="1799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2977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8" grpId="0" animBg="1"/>
      <p:bldP spid="19" grpId="0" animBg="1"/>
      <p:bldP spid="32" grpId="0" animBg="1"/>
      <p:bldP spid="3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1B58573-26B0-4F38-A593-578719B8E3ED}"/>
              </a:ext>
            </a:extLst>
          </p:cNvPr>
          <p:cNvPicPr>
            <a:picLocks noChangeAspect="1"/>
          </p:cNvPicPr>
          <p:nvPr/>
        </p:nvPicPr>
        <p:blipFill>
          <a:blip r:embed="rId2"/>
          <a:stretch>
            <a:fillRect/>
          </a:stretch>
        </p:blipFill>
        <p:spPr>
          <a:xfrm>
            <a:off x="107505" y="1700808"/>
            <a:ext cx="6912767" cy="2232248"/>
          </a:xfrm>
          <a:prstGeom prst="rect">
            <a:avLst/>
          </a:prstGeom>
        </p:spPr>
      </p:pic>
      <p:pic>
        <p:nvPicPr>
          <p:cNvPr id="4" name="Afbeelding 3">
            <a:extLst>
              <a:ext uri="{FF2B5EF4-FFF2-40B4-BE49-F238E27FC236}">
                <a16:creationId xmlns:a16="http://schemas.microsoft.com/office/drawing/2014/main" id="{6C865E9E-6C6C-4472-B571-18FE4040492C}"/>
              </a:ext>
            </a:extLst>
          </p:cNvPr>
          <p:cNvPicPr>
            <a:picLocks noChangeAspect="1"/>
          </p:cNvPicPr>
          <p:nvPr/>
        </p:nvPicPr>
        <p:blipFill>
          <a:blip r:embed="rId3"/>
          <a:stretch>
            <a:fillRect/>
          </a:stretch>
        </p:blipFill>
        <p:spPr>
          <a:xfrm>
            <a:off x="6744997" y="764704"/>
            <a:ext cx="2399003" cy="6066302"/>
          </a:xfrm>
          <a:prstGeom prst="rect">
            <a:avLst/>
          </a:prstGeom>
        </p:spPr>
      </p:pic>
      <p:sp>
        <p:nvSpPr>
          <p:cNvPr id="2" name="Titel 1"/>
          <p:cNvSpPr>
            <a:spLocks noGrp="1"/>
          </p:cNvSpPr>
          <p:nvPr>
            <p:ph type="title"/>
          </p:nvPr>
        </p:nvSpPr>
        <p:spPr>
          <a:xfrm>
            <a:off x="107504" y="332656"/>
            <a:ext cx="9036496" cy="115212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2;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Chardonnay</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White Lady  2016 Warwick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Estate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Stellenbosch</a:t>
            </a:r>
            <a:endParaRPr lang="nl-BE" sz="2400" dirty="0">
              <a:effectLst/>
              <a:latin typeface="Adobe Caslon Pro" panose="0205050205050A020403" pitchFamily="18" charset="0"/>
            </a:endParaRPr>
          </a:p>
        </p:txBody>
      </p:sp>
      <p:pic>
        <p:nvPicPr>
          <p:cNvPr id="6" name="Afbeelding 5">
            <a:extLst>
              <a:ext uri="{FF2B5EF4-FFF2-40B4-BE49-F238E27FC236}">
                <a16:creationId xmlns:a16="http://schemas.microsoft.com/office/drawing/2014/main" id="{74D77473-8DEE-46DB-AC38-1C9459625E9F}"/>
              </a:ext>
            </a:extLst>
          </p:cNvPr>
          <p:cNvPicPr>
            <a:picLocks noChangeAspect="1"/>
          </p:cNvPicPr>
          <p:nvPr/>
        </p:nvPicPr>
        <p:blipFill>
          <a:blip r:embed="rId4"/>
          <a:stretch>
            <a:fillRect/>
          </a:stretch>
        </p:blipFill>
        <p:spPr>
          <a:xfrm>
            <a:off x="3347863" y="4026626"/>
            <a:ext cx="2611067" cy="1904182"/>
          </a:xfrm>
          <a:prstGeom prst="rect">
            <a:avLst/>
          </a:prstGeom>
        </p:spPr>
      </p:pic>
      <p:pic>
        <p:nvPicPr>
          <p:cNvPr id="7" name="Afbeelding 6">
            <a:extLst>
              <a:ext uri="{FF2B5EF4-FFF2-40B4-BE49-F238E27FC236}">
                <a16:creationId xmlns:a16="http://schemas.microsoft.com/office/drawing/2014/main" id="{3416B6B6-5A0E-4127-AD3D-A746073AB8AE}"/>
              </a:ext>
            </a:extLst>
          </p:cNvPr>
          <p:cNvPicPr>
            <a:picLocks noChangeAspect="1"/>
          </p:cNvPicPr>
          <p:nvPr/>
        </p:nvPicPr>
        <p:blipFill>
          <a:blip r:embed="rId5"/>
          <a:stretch>
            <a:fillRect/>
          </a:stretch>
        </p:blipFill>
        <p:spPr>
          <a:xfrm>
            <a:off x="-416789" y="0"/>
            <a:ext cx="7686079" cy="6858000"/>
          </a:xfrm>
          <a:prstGeom prst="rect">
            <a:avLst/>
          </a:prstGeom>
        </p:spPr>
      </p:pic>
    </p:spTree>
    <p:extLst>
      <p:ext uri="{BB962C8B-B14F-4D97-AF65-F5344CB8AC3E}">
        <p14:creationId xmlns:p14="http://schemas.microsoft.com/office/powerpoint/2010/main" val="14975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638" y="205780"/>
            <a:ext cx="8784976" cy="93610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3: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Chenin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Blanc Private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Cellar</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2015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Rijk’s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Tulbagh</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7" name="Afbeelding 6">
            <a:extLst>
              <a:ext uri="{FF2B5EF4-FFF2-40B4-BE49-F238E27FC236}">
                <a16:creationId xmlns:a16="http://schemas.microsoft.com/office/drawing/2014/main" id="{7B1833B1-B9F1-433E-94CE-1A6F6E4FBAEB}"/>
              </a:ext>
            </a:extLst>
          </p:cNvPr>
          <p:cNvPicPr>
            <a:picLocks noChangeAspect="1"/>
          </p:cNvPicPr>
          <p:nvPr/>
        </p:nvPicPr>
        <p:blipFill>
          <a:blip r:embed="rId2"/>
          <a:stretch>
            <a:fillRect/>
          </a:stretch>
        </p:blipFill>
        <p:spPr>
          <a:xfrm>
            <a:off x="6400" y="-20310"/>
            <a:ext cx="7733952" cy="6896771"/>
          </a:xfrm>
          <a:prstGeom prst="rect">
            <a:avLst/>
          </a:prstGeom>
        </p:spPr>
      </p:pic>
      <p:pic>
        <p:nvPicPr>
          <p:cNvPr id="10" name="Afbeelding 9">
            <a:extLst>
              <a:ext uri="{FF2B5EF4-FFF2-40B4-BE49-F238E27FC236}">
                <a16:creationId xmlns:a16="http://schemas.microsoft.com/office/drawing/2014/main" id="{FCDF1AE1-8C1D-4BE0-B272-2050596A7FCE}"/>
              </a:ext>
            </a:extLst>
          </p:cNvPr>
          <p:cNvPicPr>
            <a:picLocks noChangeAspect="1"/>
          </p:cNvPicPr>
          <p:nvPr/>
        </p:nvPicPr>
        <p:blipFill>
          <a:blip r:embed="rId3"/>
          <a:stretch>
            <a:fillRect/>
          </a:stretch>
        </p:blipFill>
        <p:spPr>
          <a:xfrm>
            <a:off x="-1" y="1484784"/>
            <a:ext cx="7335235" cy="3106132"/>
          </a:xfrm>
          <a:prstGeom prst="rect">
            <a:avLst/>
          </a:prstGeom>
        </p:spPr>
      </p:pic>
      <p:pic>
        <p:nvPicPr>
          <p:cNvPr id="8" name="Afbeelding 7">
            <a:extLst>
              <a:ext uri="{FF2B5EF4-FFF2-40B4-BE49-F238E27FC236}">
                <a16:creationId xmlns:a16="http://schemas.microsoft.com/office/drawing/2014/main" id="{69F1134C-F7D6-4983-8455-0350902B2864}"/>
              </a:ext>
            </a:extLst>
          </p:cNvPr>
          <p:cNvPicPr>
            <a:picLocks noChangeAspect="1"/>
          </p:cNvPicPr>
          <p:nvPr/>
        </p:nvPicPr>
        <p:blipFill>
          <a:blip r:embed="rId4"/>
          <a:stretch>
            <a:fillRect/>
          </a:stretch>
        </p:blipFill>
        <p:spPr>
          <a:xfrm>
            <a:off x="5242662" y="0"/>
            <a:ext cx="5485061" cy="6858000"/>
          </a:xfrm>
          <a:prstGeom prst="rect">
            <a:avLst/>
          </a:prstGeom>
        </p:spPr>
      </p:pic>
      <p:pic>
        <p:nvPicPr>
          <p:cNvPr id="12" name="Afbeelding 11">
            <a:extLst>
              <a:ext uri="{FF2B5EF4-FFF2-40B4-BE49-F238E27FC236}">
                <a16:creationId xmlns:a16="http://schemas.microsoft.com/office/drawing/2014/main" id="{37FE1935-5EBF-4EA5-9752-F2EA43659CD0}"/>
              </a:ext>
            </a:extLst>
          </p:cNvPr>
          <p:cNvPicPr>
            <a:picLocks noChangeAspect="1"/>
          </p:cNvPicPr>
          <p:nvPr/>
        </p:nvPicPr>
        <p:blipFill>
          <a:blip r:embed="rId5"/>
          <a:stretch>
            <a:fillRect/>
          </a:stretch>
        </p:blipFill>
        <p:spPr>
          <a:xfrm>
            <a:off x="2258464" y="4590916"/>
            <a:ext cx="3490812" cy="2090569"/>
          </a:xfrm>
          <a:prstGeom prst="rect">
            <a:avLst/>
          </a:prstGeom>
        </p:spPr>
      </p:pic>
    </p:spTree>
    <p:extLst>
      <p:ext uri="{BB962C8B-B14F-4D97-AF65-F5344CB8AC3E}">
        <p14:creationId xmlns:p14="http://schemas.microsoft.com/office/powerpoint/2010/main" val="7919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4:</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Riesling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Schloss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Vollrads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Reingau</a:t>
            </a:r>
            <a:endParaRPr lang="nl-BE" sz="1400" dirty="0">
              <a:latin typeface="Adobe Caslon Pro" panose="0205050205050A020403" pitchFamily="18" charset="0"/>
            </a:endParaRPr>
          </a:p>
        </p:txBody>
      </p:sp>
      <p:sp>
        <p:nvSpPr>
          <p:cNvPr id="13" name="Rechthoek 12">
            <a:extLst>
              <a:ext uri="{FF2B5EF4-FFF2-40B4-BE49-F238E27FC236}">
                <a16:creationId xmlns:a16="http://schemas.microsoft.com/office/drawing/2014/main" id="{96C217E2-33F6-4F6A-A425-DA324F9E10B9}"/>
              </a:ext>
            </a:extLst>
          </p:cNvPr>
          <p:cNvSpPr/>
          <p:nvPr/>
        </p:nvSpPr>
        <p:spPr>
          <a:xfrm>
            <a:off x="251520" y="1376772"/>
            <a:ext cx="2822942" cy="36004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Reingau</a:t>
            </a:r>
            <a:r>
              <a:rPr lang="nl-BE" dirty="0">
                <a:solidFill>
                  <a:schemeClr val="tx1"/>
                </a:solidFill>
              </a:rPr>
              <a:t>; Riesling: 79%</a:t>
            </a:r>
          </a:p>
        </p:txBody>
      </p:sp>
      <p:sp>
        <p:nvSpPr>
          <p:cNvPr id="19" name="Tekstvak 18">
            <a:extLst>
              <a:ext uri="{FF2B5EF4-FFF2-40B4-BE49-F238E27FC236}">
                <a16:creationId xmlns:a16="http://schemas.microsoft.com/office/drawing/2014/main" id="{59B8C4D3-AF07-49F0-B9E7-5AFA2D218671}"/>
              </a:ext>
            </a:extLst>
          </p:cNvPr>
          <p:cNvSpPr txBox="1"/>
          <p:nvPr/>
        </p:nvSpPr>
        <p:spPr>
          <a:xfrm>
            <a:off x="329226" y="1881095"/>
            <a:ext cx="5868652" cy="2031325"/>
          </a:xfrm>
          <a:prstGeom prst="rect">
            <a:avLst/>
          </a:prstGeom>
          <a:noFill/>
        </p:spPr>
        <p:txBody>
          <a:bodyPr wrap="square" rtlCol="0">
            <a:spAutoFit/>
          </a:bodyPr>
          <a:lstStyle/>
          <a:p>
            <a:r>
              <a:rPr lang="nl-BE" dirty="0"/>
              <a:t>100% Riesling </a:t>
            </a:r>
          </a:p>
          <a:p>
            <a:r>
              <a:rPr lang="nl-BE" dirty="0" err="1"/>
              <a:t>Kabinett</a:t>
            </a:r>
            <a:endParaRPr lang="nl-BE" dirty="0"/>
          </a:p>
          <a:p>
            <a:r>
              <a:rPr lang="nl-BE" dirty="0" err="1"/>
              <a:t>Geschmacksrichtung</a:t>
            </a:r>
            <a:r>
              <a:rPr lang="nl-BE" dirty="0"/>
              <a:t> : </a:t>
            </a:r>
            <a:r>
              <a:rPr lang="nl-BE" dirty="0" err="1"/>
              <a:t>Feinherb</a:t>
            </a:r>
            <a:r>
              <a:rPr lang="nl-BE" dirty="0"/>
              <a:t>    =  DROOG      ???</a:t>
            </a:r>
          </a:p>
          <a:p>
            <a:r>
              <a:rPr lang="nl-BE" dirty="0" err="1"/>
              <a:t>Alkohol</a:t>
            </a:r>
            <a:r>
              <a:rPr lang="nl-BE" dirty="0"/>
              <a:t> 11,5% vol.</a:t>
            </a:r>
          </a:p>
          <a:p>
            <a:r>
              <a:rPr lang="nl-BE" dirty="0" err="1"/>
              <a:t>Restzucker</a:t>
            </a:r>
            <a:r>
              <a:rPr lang="nl-BE" dirty="0"/>
              <a:t> </a:t>
            </a:r>
            <a:r>
              <a:rPr lang="nl-BE" b="1" dirty="0">
                <a:effectLst>
                  <a:outerShdw blurRad="38100" dist="38100" dir="2700000" algn="tl">
                    <a:srgbClr val="000000">
                      <a:alpha val="43137"/>
                    </a:srgbClr>
                  </a:outerShdw>
                </a:effectLst>
              </a:rPr>
              <a:t>16,6 g/l</a:t>
            </a:r>
          </a:p>
          <a:p>
            <a:r>
              <a:rPr lang="nl-BE" dirty="0" err="1"/>
              <a:t>Säure</a:t>
            </a:r>
            <a:r>
              <a:rPr lang="nl-BE" dirty="0"/>
              <a:t>  </a:t>
            </a:r>
            <a:r>
              <a:rPr lang="nl-BE" u="sng" dirty="0">
                <a:effectLst>
                  <a:outerShdw blurRad="38100" dist="38100" dir="2700000" algn="tl">
                    <a:srgbClr val="000000">
                      <a:alpha val="43137"/>
                    </a:srgbClr>
                  </a:outerShdw>
                </a:effectLst>
              </a:rPr>
              <a:t>8,2 g/l</a:t>
            </a:r>
          </a:p>
          <a:p>
            <a:endParaRPr lang="nl-BE" dirty="0"/>
          </a:p>
        </p:txBody>
      </p:sp>
      <p:sp>
        <p:nvSpPr>
          <p:cNvPr id="3" name="Tekstvak 2">
            <a:extLst>
              <a:ext uri="{FF2B5EF4-FFF2-40B4-BE49-F238E27FC236}">
                <a16:creationId xmlns:a16="http://schemas.microsoft.com/office/drawing/2014/main" id="{E298BBC1-2F10-4548-9C3B-0597C7CF2CAA}"/>
              </a:ext>
            </a:extLst>
          </p:cNvPr>
          <p:cNvSpPr txBox="1"/>
          <p:nvPr/>
        </p:nvSpPr>
        <p:spPr>
          <a:xfrm>
            <a:off x="307250" y="4028914"/>
            <a:ext cx="6907070" cy="1569660"/>
          </a:xfrm>
          <a:prstGeom prst="rect">
            <a:avLst/>
          </a:prstGeom>
          <a:noFill/>
        </p:spPr>
        <p:txBody>
          <a:bodyPr wrap="square" rtlCol="0">
            <a:spAutoFit/>
          </a:bodyPr>
          <a:lstStyle/>
          <a:p>
            <a:r>
              <a:rPr lang="nl-NL" sz="2400" dirty="0"/>
              <a:t>Een uitgebalanceerde elegante Riesling met mooie balans tussen zoetheid en zuurgraad. In de neus </a:t>
            </a:r>
            <a:r>
              <a:rPr lang="nl-NL" sz="2400" dirty="0" err="1"/>
              <a:t>citrus</a:t>
            </a:r>
            <a:r>
              <a:rPr lang="nl-NL" sz="2400" dirty="0"/>
              <a:t>, groene appel, kweepeer en verse kruiden. </a:t>
            </a:r>
            <a:endParaRPr lang="nl-BE" sz="2400" dirty="0"/>
          </a:p>
        </p:txBody>
      </p:sp>
      <p:pic>
        <p:nvPicPr>
          <p:cNvPr id="7" name="Afbeelding 6">
            <a:extLst>
              <a:ext uri="{FF2B5EF4-FFF2-40B4-BE49-F238E27FC236}">
                <a16:creationId xmlns:a16="http://schemas.microsoft.com/office/drawing/2014/main" id="{1AF9021E-B7CB-4A12-9199-EAD2B71664F4}"/>
              </a:ext>
            </a:extLst>
          </p:cNvPr>
          <p:cNvPicPr>
            <a:picLocks noChangeAspect="1"/>
          </p:cNvPicPr>
          <p:nvPr/>
        </p:nvPicPr>
        <p:blipFill>
          <a:blip r:embed="rId2"/>
          <a:stretch>
            <a:fillRect/>
          </a:stretch>
        </p:blipFill>
        <p:spPr>
          <a:xfrm>
            <a:off x="7343800" y="41068"/>
            <a:ext cx="1800200" cy="6836203"/>
          </a:xfrm>
          <a:prstGeom prst="rect">
            <a:avLst/>
          </a:prstGeom>
        </p:spPr>
      </p:pic>
      <p:pic>
        <p:nvPicPr>
          <p:cNvPr id="11" name="Afbeelding 10">
            <a:extLst>
              <a:ext uri="{FF2B5EF4-FFF2-40B4-BE49-F238E27FC236}">
                <a16:creationId xmlns:a16="http://schemas.microsoft.com/office/drawing/2014/main" id="{67DA2697-9C16-4A29-97AD-57FDC6FCBBC9}"/>
              </a:ext>
            </a:extLst>
          </p:cNvPr>
          <p:cNvPicPr>
            <a:picLocks noChangeAspect="1"/>
          </p:cNvPicPr>
          <p:nvPr/>
        </p:nvPicPr>
        <p:blipFill>
          <a:blip r:embed="rId3"/>
          <a:stretch>
            <a:fillRect/>
          </a:stretch>
        </p:blipFill>
        <p:spPr>
          <a:xfrm>
            <a:off x="0" y="1188374"/>
            <a:ext cx="7478340" cy="5669626"/>
          </a:xfrm>
          <a:prstGeom prst="rect">
            <a:avLst/>
          </a:prstGeom>
        </p:spPr>
      </p:pic>
      <p:pic>
        <p:nvPicPr>
          <p:cNvPr id="10" name="Afbeelding 9">
            <a:extLst>
              <a:ext uri="{FF2B5EF4-FFF2-40B4-BE49-F238E27FC236}">
                <a16:creationId xmlns:a16="http://schemas.microsoft.com/office/drawing/2014/main" id="{B9ACE9E7-B106-4671-BB5A-59535AAEE434}"/>
              </a:ext>
            </a:extLst>
          </p:cNvPr>
          <p:cNvPicPr>
            <a:picLocks noChangeAspect="1"/>
          </p:cNvPicPr>
          <p:nvPr/>
        </p:nvPicPr>
        <p:blipFill>
          <a:blip r:embed="rId4"/>
          <a:stretch>
            <a:fillRect/>
          </a:stretch>
        </p:blipFill>
        <p:spPr>
          <a:xfrm>
            <a:off x="2456" y="332657"/>
            <a:ext cx="7478340" cy="6525344"/>
          </a:xfrm>
          <a:prstGeom prst="rect">
            <a:avLst/>
          </a:prstGeom>
        </p:spPr>
      </p:pic>
      <p:sp>
        <p:nvSpPr>
          <p:cNvPr id="12" name="Rechthoek 11">
            <a:extLst>
              <a:ext uri="{FF2B5EF4-FFF2-40B4-BE49-F238E27FC236}">
                <a16:creationId xmlns:a16="http://schemas.microsoft.com/office/drawing/2014/main" id="{8AF660CB-CFE4-4EC3-ACE1-5E6637C94EFF}"/>
              </a:ext>
            </a:extLst>
          </p:cNvPr>
          <p:cNvSpPr/>
          <p:nvPr/>
        </p:nvSpPr>
        <p:spPr>
          <a:xfrm>
            <a:off x="2123728" y="2933254"/>
            <a:ext cx="741750" cy="2361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5A1CE59A-FAE5-438D-BF3E-56029037FCD1}"/>
              </a:ext>
            </a:extLst>
          </p:cNvPr>
          <p:cNvSpPr/>
          <p:nvPr/>
        </p:nvSpPr>
        <p:spPr>
          <a:xfrm>
            <a:off x="3338528" y="2920451"/>
            <a:ext cx="2025560" cy="93610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004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5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150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9" grpId="0"/>
      <p:bldP spid="3" grpId="0"/>
      <p:bldP spid="12" grpId="0" animBg="1"/>
      <p:bldP spid="12" grpId="1" animBg="1"/>
      <p:bldP spid="21" grpId="0" animBg="1"/>
      <p:bldP spid="21" grpId="1" animBg="1"/>
      <p:bldP spid="21"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4F9A29-F3FA-464B-98B5-76305ECE9778}"/>
              </a:ext>
            </a:extLst>
          </p:cNvPr>
          <p:cNvPicPr>
            <a:picLocks noChangeAspect="1"/>
          </p:cNvPicPr>
          <p:nvPr/>
        </p:nvPicPr>
        <p:blipFill>
          <a:blip r:embed="rId3"/>
          <a:stretch>
            <a:fillRect/>
          </a:stretch>
        </p:blipFill>
        <p:spPr>
          <a:xfrm>
            <a:off x="6465075" y="0"/>
            <a:ext cx="3054841" cy="2802375"/>
          </a:xfrm>
          <a:prstGeom prst="rect">
            <a:avLst/>
          </a:prstGeom>
        </p:spPr>
      </p:pic>
      <p:sp>
        <p:nvSpPr>
          <p:cNvPr id="2" name="Titel 1"/>
          <p:cNvSpPr>
            <a:spLocks noGrp="1"/>
          </p:cNvSpPr>
          <p:nvPr>
            <p:ph type="title"/>
          </p:nvPr>
        </p:nvSpPr>
        <p:spPr>
          <a:xfrm>
            <a:off x="251520" y="332656"/>
            <a:ext cx="7128792" cy="131887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5:</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Pinot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Noir</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La Tour de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Brully</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Santenay</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9ECDA9A2-4A50-4F77-B7E2-1D02B1377629}"/>
              </a:ext>
            </a:extLst>
          </p:cNvPr>
          <p:cNvPicPr>
            <a:picLocks noChangeAspect="1"/>
          </p:cNvPicPr>
          <p:nvPr/>
        </p:nvPicPr>
        <p:blipFill>
          <a:blip r:embed="rId4"/>
          <a:stretch>
            <a:fillRect/>
          </a:stretch>
        </p:blipFill>
        <p:spPr>
          <a:xfrm>
            <a:off x="-6755" y="-22283"/>
            <a:ext cx="6858000" cy="6858000"/>
          </a:xfrm>
          <a:prstGeom prst="rect">
            <a:avLst/>
          </a:prstGeom>
        </p:spPr>
      </p:pic>
      <p:sp>
        <p:nvSpPr>
          <p:cNvPr id="8" name="Tekstvak 7">
            <a:extLst>
              <a:ext uri="{FF2B5EF4-FFF2-40B4-BE49-F238E27FC236}">
                <a16:creationId xmlns:a16="http://schemas.microsoft.com/office/drawing/2014/main" id="{091D4749-5428-4513-AA58-BD1815D191F1}"/>
              </a:ext>
            </a:extLst>
          </p:cNvPr>
          <p:cNvSpPr txBox="1"/>
          <p:nvPr/>
        </p:nvSpPr>
        <p:spPr>
          <a:xfrm>
            <a:off x="-30492" y="2573789"/>
            <a:ext cx="9152788" cy="1938992"/>
          </a:xfrm>
          <a:prstGeom prst="rect">
            <a:avLst/>
          </a:prstGeom>
          <a:solidFill>
            <a:schemeClr val="bg1"/>
          </a:solidFill>
        </p:spPr>
        <p:txBody>
          <a:bodyPr wrap="square">
            <a:spAutoFit/>
          </a:bodyPr>
          <a:lstStyle/>
          <a:p>
            <a:r>
              <a:rPr lang="nl-NL" sz="2000" b="1" u="sng" dirty="0" err="1"/>
              <a:t>Santenay</a:t>
            </a:r>
            <a:r>
              <a:rPr lang="nl-NL" sz="2000" b="1" u="sng" dirty="0"/>
              <a:t>:</a:t>
            </a:r>
            <a:r>
              <a:rPr lang="nl-NL" sz="2000" dirty="0"/>
              <a:t> Pinot </a:t>
            </a:r>
            <a:r>
              <a:rPr lang="nl-NL" sz="2000" dirty="0" err="1"/>
              <a:t>Noir</a:t>
            </a:r>
            <a:r>
              <a:rPr lang="nl-NL" sz="2000" dirty="0"/>
              <a:t>. </a:t>
            </a:r>
          </a:p>
          <a:p>
            <a:r>
              <a:rPr lang="nl-NL" sz="2000" dirty="0"/>
              <a:t>Het boeket doet denken aan rozenblaadjes, pioenroos, violet en rood fruit met toetsen van drop. In de mond is de aanzet intens en diep.</a:t>
            </a:r>
          </a:p>
          <a:p>
            <a:r>
              <a:rPr lang="nl-NL" sz="2000" dirty="0"/>
              <a:t>Stevige maar discrete tannine vormen een soepele en gestructureerde body, zeer fijn van structuur. In de mond een mooie terugkeer van aroma's (vaak bosbessen) met een vrij lange afdronk.</a:t>
            </a:r>
            <a:endParaRPr lang="nl-BE" sz="2000" dirty="0"/>
          </a:p>
        </p:txBody>
      </p:sp>
      <p:sp>
        <p:nvSpPr>
          <p:cNvPr id="7" name="Ovaal 6">
            <a:extLst>
              <a:ext uri="{FF2B5EF4-FFF2-40B4-BE49-F238E27FC236}">
                <a16:creationId xmlns:a16="http://schemas.microsoft.com/office/drawing/2014/main" id="{9098ADD0-FF48-4EE1-8879-78DFD2B38DC3}"/>
              </a:ext>
            </a:extLst>
          </p:cNvPr>
          <p:cNvSpPr/>
          <p:nvPr/>
        </p:nvSpPr>
        <p:spPr>
          <a:xfrm>
            <a:off x="3393670" y="5517232"/>
            <a:ext cx="1080120" cy="415642"/>
          </a:xfrm>
          <a:prstGeom prst="ellipse">
            <a:avLst/>
          </a:prstGeom>
          <a:noFill/>
          <a:ln w="57150">
            <a:solidFill>
              <a:srgbClr val="C3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17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8AA3B0F-A714-4A6A-960E-E624FFED07A8}"/>
              </a:ext>
            </a:extLst>
          </p:cNvPr>
          <p:cNvPicPr>
            <a:picLocks noChangeAspect="1"/>
          </p:cNvPicPr>
          <p:nvPr/>
        </p:nvPicPr>
        <p:blipFill>
          <a:blip r:embed="rId2"/>
          <a:stretch>
            <a:fillRect/>
          </a:stretch>
        </p:blipFill>
        <p:spPr>
          <a:xfrm>
            <a:off x="6394015" y="5485"/>
            <a:ext cx="2749985" cy="6858000"/>
          </a:xfrm>
          <a:prstGeom prst="rect">
            <a:avLst/>
          </a:prstGeom>
        </p:spPr>
      </p:pic>
      <p:sp>
        <p:nvSpPr>
          <p:cNvPr id="2" name="Titel 1"/>
          <p:cNvSpPr>
            <a:spLocks noGrp="1"/>
          </p:cNvSpPr>
          <p:nvPr>
            <p:ph type="title"/>
          </p:nvPr>
        </p:nvSpPr>
        <p:spPr>
          <a:xfrm>
            <a:off x="251520" y="332656"/>
            <a:ext cx="8784976" cy="93610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6;</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Merlot 2016  - Rust en Vrede -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Stellenbosch</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4" name="Afbeelding 3">
            <a:extLst>
              <a:ext uri="{FF2B5EF4-FFF2-40B4-BE49-F238E27FC236}">
                <a16:creationId xmlns:a16="http://schemas.microsoft.com/office/drawing/2014/main" id="{159079E4-B1D3-40E3-BDA5-7FABCFF30133}"/>
              </a:ext>
            </a:extLst>
          </p:cNvPr>
          <p:cNvPicPr>
            <a:picLocks noChangeAspect="1"/>
          </p:cNvPicPr>
          <p:nvPr/>
        </p:nvPicPr>
        <p:blipFill>
          <a:blip r:embed="rId3"/>
          <a:stretch>
            <a:fillRect/>
          </a:stretch>
        </p:blipFill>
        <p:spPr>
          <a:xfrm>
            <a:off x="0" y="1323357"/>
            <a:ext cx="6336704" cy="5657771"/>
          </a:xfrm>
          <a:prstGeom prst="rect">
            <a:avLst/>
          </a:prstGeom>
        </p:spPr>
      </p:pic>
      <p:pic>
        <p:nvPicPr>
          <p:cNvPr id="8" name="Afbeelding 7">
            <a:extLst>
              <a:ext uri="{FF2B5EF4-FFF2-40B4-BE49-F238E27FC236}">
                <a16:creationId xmlns:a16="http://schemas.microsoft.com/office/drawing/2014/main" id="{E8E7D4CB-596B-432B-B0E9-7A7B867F1ADA}"/>
              </a:ext>
            </a:extLst>
          </p:cNvPr>
          <p:cNvPicPr>
            <a:picLocks noChangeAspect="1"/>
          </p:cNvPicPr>
          <p:nvPr/>
        </p:nvPicPr>
        <p:blipFill>
          <a:blip r:embed="rId4"/>
          <a:stretch>
            <a:fillRect/>
          </a:stretch>
        </p:blipFill>
        <p:spPr>
          <a:xfrm>
            <a:off x="0" y="1227255"/>
            <a:ext cx="4610637" cy="2898843"/>
          </a:xfrm>
          <a:prstGeom prst="rect">
            <a:avLst/>
          </a:prstGeom>
        </p:spPr>
      </p:pic>
      <p:sp>
        <p:nvSpPr>
          <p:cNvPr id="10" name="Tekstvak 9">
            <a:extLst>
              <a:ext uri="{FF2B5EF4-FFF2-40B4-BE49-F238E27FC236}">
                <a16:creationId xmlns:a16="http://schemas.microsoft.com/office/drawing/2014/main" id="{ED959A4A-94A6-40B5-B236-C63F51758A04}"/>
              </a:ext>
            </a:extLst>
          </p:cNvPr>
          <p:cNvSpPr txBox="1"/>
          <p:nvPr/>
        </p:nvSpPr>
        <p:spPr>
          <a:xfrm>
            <a:off x="17831" y="3945138"/>
            <a:ext cx="6401201" cy="646331"/>
          </a:xfrm>
          <a:prstGeom prst="rect">
            <a:avLst/>
          </a:prstGeom>
          <a:solidFill>
            <a:schemeClr val="bg1"/>
          </a:solidFill>
        </p:spPr>
        <p:txBody>
          <a:bodyPr wrap="square" rtlCol="0">
            <a:spAutoFit/>
          </a:bodyPr>
          <a:lstStyle/>
          <a:p>
            <a:r>
              <a:rPr lang="nl-BE" dirty="0"/>
              <a:t>Dit was de voorlaatste editie, sinds 2017 wordt deze Merlot niet meer gemaakt.   </a:t>
            </a:r>
          </a:p>
        </p:txBody>
      </p:sp>
      <p:sp>
        <p:nvSpPr>
          <p:cNvPr id="11" name="Tekstvak 10">
            <a:extLst>
              <a:ext uri="{FF2B5EF4-FFF2-40B4-BE49-F238E27FC236}">
                <a16:creationId xmlns:a16="http://schemas.microsoft.com/office/drawing/2014/main" id="{E33E7B1A-9AFF-4F4E-9265-C16B3662D6CE}"/>
              </a:ext>
            </a:extLst>
          </p:cNvPr>
          <p:cNvSpPr txBox="1"/>
          <p:nvPr/>
        </p:nvSpPr>
        <p:spPr>
          <a:xfrm>
            <a:off x="0" y="1235045"/>
            <a:ext cx="7072311" cy="3785652"/>
          </a:xfrm>
          <a:prstGeom prst="rect">
            <a:avLst/>
          </a:prstGeom>
          <a:solidFill>
            <a:schemeClr val="bg1"/>
          </a:solidFill>
        </p:spPr>
        <p:txBody>
          <a:bodyPr wrap="square" rtlCol="0">
            <a:spAutoFit/>
          </a:bodyPr>
          <a:lstStyle/>
          <a:p>
            <a:r>
              <a:rPr lang="nl-NL" sz="2400" dirty="0"/>
              <a:t>Gemaakt van op het landgoed geteelde druiven die met de hand worden geplukt en gesorteerd. Elk perceel en individuele klonen werden apart </a:t>
            </a:r>
            <a:r>
              <a:rPr lang="nl-NL" sz="2400" dirty="0" err="1"/>
              <a:t>gevinifieerd</a:t>
            </a:r>
            <a:r>
              <a:rPr lang="nl-NL" sz="2400" dirty="0"/>
              <a:t>. </a:t>
            </a:r>
          </a:p>
          <a:p>
            <a:r>
              <a:rPr lang="nl-NL" sz="2400" dirty="0" err="1"/>
              <a:t>Ontsteeld</a:t>
            </a:r>
            <a:r>
              <a:rPr lang="nl-NL" sz="2400" dirty="0"/>
              <a:t>, geplet en in open gistingstanks gepompt waar ze een maceratieperiode van </a:t>
            </a:r>
            <a:r>
              <a:rPr lang="nl-NL" sz="2400" b="1" u="sng" dirty="0"/>
              <a:t>21 dagen </a:t>
            </a:r>
            <a:r>
              <a:rPr lang="nl-NL" sz="2400" dirty="0"/>
              <a:t>ondergaan 2-4 keer per dag overpompen en handmatige </a:t>
            </a:r>
            <a:r>
              <a:rPr lang="nl-NL" sz="2400" b="1" u="sng" dirty="0"/>
              <a:t>punch-downs</a:t>
            </a:r>
            <a:r>
              <a:rPr lang="nl-NL" sz="2400" dirty="0"/>
              <a:t>. Vatrijping in vaten van 100% Frans eiken (40% nieuw, 40% 2e vulling, 20% 3e vulling), gedurende 22 maanden.</a:t>
            </a:r>
            <a:endParaRPr lang="nl-BE" sz="2400" dirty="0"/>
          </a:p>
        </p:txBody>
      </p:sp>
      <p:sp>
        <p:nvSpPr>
          <p:cNvPr id="5" name="Tekstvak 4">
            <a:extLst>
              <a:ext uri="{FF2B5EF4-FFF2-40B4-BE49-F238E27FC236}">
                <a16:creationId xmlns:a16="http://schemas.microsoft.com/office/drawing/2014/main" id="{B494928F-5251-4DC8-8FE7-095390CD51BA}"/>
              </a:ext>
            </a:extLst>
          </p:cNvPr>
          <p:cNvSpPr txBox="1"/>
          <p:nvPr/>
        </p:nvSpPr>
        <p:spPr>
          <a:xfrm>
            <a:off x="-16101" y="1357072"/>
            <a:ext cx="6352806" cy="3046988"/>
          </a:xfrm>
          <a:prstGeom prst="rect">
            <a:avLst/>
          </a:prstGeom>
          <a:solidFill>
            <a:schemeClr val="bg1"/>
          </a:solidFill>
        </p:spPr>
        <p:txBody>
          <a:bodyPr wrap="square" rtlCol="0">
            <a:spAutoFit/>
          </a:bodyPr>
          <a:lstStyle/>
          <a:p>
            <a:r>
              <a:rPr lang="nl-BE" sz="2400" dirty="0"/>
              <a:t>‘Levendig robijnrood. Intens en krachtig fruitig, verpakt in kruiden, </a:t>
            </a:r>
            <a:r>
              <a:rPr lang="nl-BE" sz="2400" dirty="0" err="1"/>
              <a:t>tannines</a:t>
            </a:r>
            <a:r>
              <a:rPr lang="nl-BE" sz="2400" dirty="0"/>
              <a:t> en subtiel eikenhout. Compote van blauwe en zwarte bessen met tonen van bosgrond, leder en donkere chocolade. In de afdronk meer leder, gedroogde kruiden en toffee versmolten met tannine.  </a:t>
            </a:r>
            <a:r>
              <a:rPr lang="nl-BE" sz="2400" dirty="0" err="1"/>
              <a:t>Jolette</a:t>
            </a:r>
            <a:r>
              <a:rPr lang="nl-BE" sz="2400" dirty="0"/>
              <a:t> Steyn (Wijnkelder)</a:t>
            </a:r>
          </a:p>
        </p:txBody>
      </p:sp>
    </p:spTree>
    <p:extLst>
      <p:ext uri="{BB962C8B-B14F-4D97-AF65-F5344CB8AC3E}">
        <p14:creationId xmlns:p14="http://schemas.microsoft.com/office/powerpoint/2010/main" val="25617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1" grpId="1"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8815D71-BCD1-4039-9FF2-46640FDC0F21}"/>
              </a:ext>
            </a:extLst>
          </p:cNvPr>
          <p:cNvSpPr txBox="1"/>
          <p:nvPr/>
        </p:nvSpPr>
        <p:spPr>
          <a:xfrm>
            <a:off x="125760" y="1836405"/>
            <a:ext cx="6894512" cy="1938992"/>
          </a:xfrm>
          <a:prstGeom prst="rect">
            <a:avLst/>
          </a:prstGeom>
          <a:solidFill>
            <a:schemeClr val="bg1"/>
          </a:solidFill>
        </p:spPr>
        <p:txBody>
          <a:bodyPr wrap="square" rtlCol="0">
            <a:spAutoFit/>
          </a:bodyPr>
          <a:lstStyle/>
          <a:p>
            <a:r>
              <a:rPr lang="nl-NL" sz="2400" dirty="0"/>
              <a:t>Diep robijnrood met paarse tonen. Aroma's van rijpe zwarte bes en bosbessen gecombineerd met rokerige accenten en kruiden. Rijp, krachtig en rijk. Geconcentreerde wijn met finesse en een complexe afdronk.</a:t>
            </a:r>
            <a:endParaRPr lang="nl-BE" sz="2400" dirty="0"/>
          </a:p>
        </p:txBody>
      </p:sp>
      <p:pic>
        <p:nvPicPr>
          <p:cNvPr id="4" name="Afbeelding 3">
            <a:extLst>
              <a:ext uri="{FF2B5EF4-FFF2-40B4-BE49-F238E27FC236}">
                <a16:creationId xmlns:a16="http://schemas.microsoft.com/office/drawing/2014/main" id="{1250AE25-66FD-489E-85F0-01B9956B176F}"/>
              </a:ext>
            </a:extLst>
          </p:cNvPr>
          <p:cNvPicPr>
            <a:picLocks noChangeAspect="1"/>
          </p:cNvPicPr>
          <p:nvPr/>
        </p:nvPicPr>
        <p:blipFill>
          <a:blip r:embed="rId3"/>
          <a:stretch>
            <a:fillRect/>
          </a:stretch>
        </p:blipFill>
        <p:spPr>
          <a:xfrm>
            <a:off x="6876256" y="-65983"/>
            <a:ext cx="2267744" cy="6923984"/>
          </a:xfrm>
          <a:prstGeom prst="rect">
            <a:avLst/>
          </a:prstGeom>
        </p:spPr>
      </p:pic>
      <p:sp>
        <p:nvSpPr>
          <p:cNvPr id="2" name="Titel 1"/>
          <p:cNvSpPr>
            <a:spLocks noGrp="1"/>
          </p:cNvSpPr>
          <p:nvPr>
            <p:ph type="title"/>
          </p:nvPr>
        </p:nvSpPr>
        <p:spPr>
          <a:xfrm>
            <a:off x="125760" y="171798"/>
            <a:ext cx="8622704" cy="160101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7: Shiraz 2016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Antu</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Montgras</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Colchagua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Valley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endParaRPr lang="nl-BE" sz="2800" dirty="0">
              <a:latin typeface="Adobe Caslon Pro" panose="0205050205050A020403" pitchFamily="18" charset="0"/>
            </a:endParaRPr>
          </a:p>
        </p:txBody>
      </p:sp>
      <p:pic>
        <p:nvPicPr>
          <p:cNvPr id="6" name="Afbeelding 5">
            <a:extLst>
              <a:ext uri="{FF2B5EF4-FFF2-40B4-BE49-F238E27FC236}">
                <a16:creationId xmlns:a16="http://schemas.microsoft.com/office/drawing/2014/main" id="{6D28140C-6215-4AEA-91A8-A24FC8D41B68}"/>
              </a:ext>
            </a:extLst>
          </p:cNvPr>
          <p:cNvPicPr>
            <a:picLocks noChangeAspect="1"/>
          </p:cNvPicPr>
          <p:nvPr/>
        </p:nvPicPr>
        <p:blipFill>
          <a:blip r:embed="rId4"/>
          <a:stretch>
            <a:fillRect/>
          </a:stretch>
        </p:blipFill>
        <p:spPr>
          <a:xfrm>
            <a:off x="4298690" y="778854"/>
            <a:ext cx="2421228" cy="603115"/>
          </a:xfrm>
          <a:prstGeom prst="rect">
            <a:avLst/>
          </a:prstGeom>
        </p:spPr>
      </p:pic>
      <p:pic>
        <p:nvPicPr>
          <p:cNvPr id="8" name="Afbeelding 7">
            <a:extLst>
              <a:ext uri="{FF2B5EF4-FFF2-40B4-BE49-F238E27FC236}">
                <a16:creationId xmlns:a16="http://schemas.microsoft.com/office/drawing/2014/main" id="{38B36042-54D9-4766-AA02-E2A7810B8018}"/>
              </a:ext>
            </a:extLst>
          </p:cNvPr>
          <p:cNvPicPr>
            <a:picLocks noChangeAspect="1"/>
          </p:cNvPicPr>
          <p:nvPr/>
        </p:nvPicPr>
        <p:blipFill>
          <a:blip r:embed="rId5"/>
          <a:stretch>
            <a:fillRect/>
          </a:stretch>
        </p:blipFill>
        <p:spPr>
          <a:xfrm>
            <a:off x="4263418" y="1448415"/>
            <a:ext cx="2369713" cy="246434"/>
          </a:xfrm>
          <a:prstGeom prst="rect">
            <a:avLst/>
          </a:prstGeom>
        </p:spPr>
      </p:pic>
      <p:pic>
        <p:nvPicPr>
          <p:cNvPr id="10" name="Afbeelding 9">
            <a:extLst>
              <a:ext uri="{FF2B5EF4-FFF2-40B4-BE49-F238E27FC236}">
                <a16:creationId xmlns:a16="http://schemas.microsoft.com/office/drawing/2014/main" id="{18E11C3D-60DC-4A3D-A6FF-AB5561768A59}"/>
              </a:ext>
            </a:extLst>
          </p:cNvPr>
          <p:cNvPicPr>
            <a:picLocks noChangeAspect="1"/>
          </p:cNvPicPr>
          <p:nvPr/>
        </p:nvPicPr>
        <p:blipFill>
          <a:blip r:embed="rId6"/>
          <a:stretch>
            <a:fillRect/>
          </a:stretch>
        </p:blipFill>
        <p:spPr>
          <a:xfrm>
            <a:off x="101969" y="4941168"/>
            <a:ext cx="6774287" cy="518809"/>
          </a:xfrm>
          <a:prstGeom prst="rect">
            <a:avLst/>
          </a:prstGeom>
        </p:spPr>
      </p:pic>
      <p:pic>
        <p:nvPicPr>
          <p:cNvPr id="12" name="Afbeelding 11">
            <a:extLst>
              <a:ext uri="{FF2B5EF4-FFF2-40B4-BE49-F238E27FC236}">
                <a16:creationId xmlns:a16="http://schemas.microsoft.com/office/drawing/2014/main" id="{75D91C46-77AC-4BB3-A177-AFE79CDB3232}"/>
              </a:ext>
            </a:extLst>
          </p:cNvPr>
          <p:cNvPicPr>
            <a:picLocks noChangeAspect="1"/>
          </p:cNvPicPr>
          <p:nvPr/>
        </p:nvPicPr>
        <p:blipFill>
          <a:blip r:embed="rId7"/>
          <a:stretch>
            <a:fillRect/>
          </a:stretch>
        </p:blipFill>
        <p:spPr>
          <a:xfrm>
            <a:off x="101969" y="5477496"/>
            <a:ext cx="6748530" cy="324255"/>
          </a:xfrm>
          <a:prstGeom prst="rect">
            <a:avLst/>
          </a:prstGeom>
        </p:spPr>
      </p:pic>
      <p:pic>
        <p:nvPicPr>
          <p:cNvPr id="15" name="Afbeelding 14">
            <a:extLst>
              <a:ext uri="{FF2B5EF4-FFF2-40B4-BE49-F238E27FC236}">
                <a16:creationId xmlns:a16="http://schemas.microsoft.com/office/drawing/2014/main" id="{CDE030FF-8766-41AB-82CB-4F9F0A50831E}"/>
              </a:ext>
            </a:extLst>
          </p:cNvPr>
          <p:cNvPicPr>
            <a:picLocks noChangeAspect="1"/>
          </p:cNvPicPr>
          <p:nvPr/>
        </p:nvPicPr>
        <p:blipFill>
          <a:blip r:embed="rId8"/>
          <a:stretch>
            <a:fillRect/>
          </a:stretch>
        </p:blipFill>
        <p:spPr>
          <a:xfrm>
            <a:off x="-21024" y="1001791"/>
            <a:ext cx="7020272" cy="6051169"/>
          </a:xfrm>
          <a:prstGeom prst="rect">
            <a:avLst/>
          </a:prstGeom>
        </p:spPr>
      </p:pic>
      <p:sp>
        <p:nvSpPr>
          <p:cNvPr id="3" name="Rechthoek 2">
            <a:extLst>
              <a:ext uri="{FF2B5EF4-FFF2-40B4-BE49-F238E27FC236}">
                <a16:creationId xmlns:a16="http://schemas.microsoft.com/office/drawing/2014/main" id="{2B8D38A9-B1F1-4F04-8872-300EB435238D}"/>
              </a:ext>
            </a:extLst>
          </p:cNvPr>
          <p:cNvSpPr/>
          <p:nvPr/>
        </p:nvSpPr>
        <p:spPr>
          <a:xfrm>
            <a:off x="5053496" y="4027376"/>
            <a:ext cx="1512168" cy="28803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374855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5A149D-A07E-43F5-98FC-312F7B57FC7E}"/>
              </a:ext>
            </a:extLst>
          </p:cNvPr>
          <p:cNvPicPr>
            <a:picLocks noChangeAspect="1"/>
          </p:cNvPicPr>
          <p:nvPr/>
        </p:nvPicPr>
        <p:blipFill>
          <a:blip r:embed="rId2"/>
          <a:stretch>
            <a:fillRect/>
          </a:stretch>
        </p:blipFill>
        <p:spPr>
          <a:xfrm>
            <a:off x="4554512" y="-17600"/>
            <a:ext cx="6666168" cy="6858000"/>
          </a:xfrm>
          <a:prstGeom prst="rect">
            <a:avLst/>
          </a:prstGeom>
        </p:spPr>
      </p:pic>
      <p:sp>
        <p:nvSpPr>
          <p:cNvPr id="2" name="Titel 1"/>
          <p:cNvSpPr>
            <a:spLocks noGrp="1"/>
          </p:cNvSpPr>
          <p:nvPr>
            <p:ph type="title"/>
          </p:nvPr>
        </p:nvSpPr>
        <p:spPr>
          <a:xfrm>
            <a:off x="251520" y="332656"/>
            <a:ext cx="8064896" cy="122413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8: Cabernet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Sauvignon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Lapa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2015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Guardian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Peak</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5" name="Tekstvak 4">
            <a:extLst>
              <a:ext uri="{FF2B5EF4-FFF2-40B4-BE49-F238E27FC236}">
                <a16:creationId xmlns:a16="http://schemas.microsoft.com/office/drawing/2014/main" id="{A84AC987-056C-405B-9B03-FD0EA58A67FF}"/>
              </a:ext>
            </a:extLst>
          </p:cNvPr>
          <p:cNvSpPr txBox="1"/>
          <p:nvPr/>
        </p:nvSpPr>
        <p:spPr>
          <a:xfrm>
            <a:off x="539552" y="1907015"/>
            <a:ext cx="6666168" cy="1938992"/>
          </a:xfrm>
          <a:prstGeom prst="rect">
            <a:avLst/>
          </a:prstGeom>
          <a:noFill/>
        </p:spPr>
        <p:txBody>
          <a:bodyPr wrap="square">
            <a:spAutoFit/>
          </a:bodyPr>
          <a:lstStyle/>
          <a:p>
            <a:r>
              <a:rPr lang="nl-BE" sz="2400" dirty="0"/>
              <a:t>Alcohol: 14.55 vol%</a:t>
            </a:r>
          </a:p>
          <a:p>
            <a:r>
              <a:rPr lang="nl-BE" sz="2400" dirty="0" err="1"/>
              <a:t>Acidity</a:t>
            </a:r>
            <a:r>
              <a:rPr lang="nl-BE" sz="2400" dirty="0"/>
              <a:t>: 6.0 g/l</a:t>
            </a:r>
          </a:p>
          <a:p>
            <a:r>
              <a:rPr lang="nl-BE" sz="2400" dirty="0"/>
              <a:t>PH: 3.56</a:t>
            </a:r>
          </a:p>
          <a:p>
            <a:r>
              <a:rPr lang="nl-BE" sz="2400" dirty="0" err="1"/>
              <a:t>Residual</a:t>
            </a:r>
            <a:r>
              <a:rPr lang="nl-BE" sz="2400" dirty="0"/>
              <a:t> Sugar: 1.8g/</a:t>
            </a:r>
            <a:r>
              <a:rPr lang="nl-BE" dirty="0"/>
              <a:t>l</a:t>
            </a:r>
          </a:p>
          <a:p>
            <a:r>
              <a:rPr lang="nl-BE" sz="2400" b="1" u="sng" dirty="0"/>
              <a:t>18 maand vatlagering (nieuwe Franse eik</a:t>
            </a:r>
            <a:r>
              <a:rPr lang="nl-BE" dirty="0"/>
              <a:t>)</a:t>
            </a:r>
          </a:p>
        </p:txBody>
      </p:sp>
      <p:pic>
        <p:nvPicPr>
          <p:cNvPr id="11" name="Afbeelding 10">
            <a:extLst>
              <a:ext uri="{FF2B5EF4-FFF2-40B4-BE49-F238E27FC236}">
                <a16:creationId xmlns:a16="http://schemas.microsoft.com/office/drawing/2014/main" id="{D8C684B9-E362-49A8-A0EB-29F857C19DE3}"/>
              </a:ext>
            </a:extLst>
          </p:cNvPr>
          <p:cNvPicPr>
            <a:picLocks noChangeAspect="1"/>
          </p:cNvPicPr>
          <p:nvPr/>
        </p:nvPicPr>
        <p:blipFill>
          <a:blip r:embed="rId3"/>
          <a:stretch>
            <a:fillRect/>
          </a:stretch>
        </p:blipFill>
        <p:spPr>
          <a:xfrm>
            <a:off x="0" y="-17600"/>
            <a:ext cx="11037334" cy="6858000"/>
          </a:xfrm>
          <a:prstGeom prst="rect">
            <a:avLst/>
          </a:prstGeom>
        </p:spPr>
      </p:pic>
      <p:sp>
        <p:nvSpPr>
          <p:cNvPr id="6" name="Tekstvak 5">
            <a:extLst>
              <a:ext uri="{FF2B5EF4-FFF2-40B4-BE49-F238E27FC236}">
                <a16:creationId xmlns:a16="http://schemas.microsoft.com/office/drawing/2014/main" id="{5A4F4767-16C1-4028-B505-FDD31DCFCEEC}"/>
              </a:ext>
            </a:extLst>
          </p:cNvPr>
          <p:cNvSpPr txBox="1"/>
          <p:nvPr/>
        </p:nvSpPr>
        <p:spPr>
          <a:xfrm>
            <a:off x="72811" y="1887906"/>
            <a:ext cx="9114109" cy="3046988"/>
          </a:xfrm>
          <a:prstGeom prst="rect">
            <a:avLst/>
          </a:prstGeom>
          <a:solidFill>
            <a:schemeClr val="bg1"/>
          </a:solidFill>
        </p:spPr>
        <p:txBody>
          <a:bodyPr wrap="square" rtlCol="0">
            <a:spAutoFit/>
          </a:bodyPr>
          <a:lstStyle/>
          <a:p>
            <a:r>
              <a:rPr lang="nl-NL" sz="2400" dirty="0"/>
              <a:t>Met de hand geoogst, </a:t>
            </a:r>
            <a:r>
              <a:rPr lang="nl-NL" sz="2400" dirty="0" err="1"/>
              <a:t>ontsteeld</a:t>
            </a:r>
            <a:r>
              <a:rPr lang="nl-NL" sz="2400" dirty="0"/>
              <a:t> en geplet. </a:t>
            </a:r>
          </a:p>
          <a:p>
            <a:r>
              <a:rPr lang="nl-NL" sz="2400" dirty="0"/>
              <a:t>Om de kleurextractie te maximaliseren, laat men de most macereren voordat de fermentatie begint. De most krijgt dagelijks pump-overs en punch-downs. Een periode van maceratie na de fermentatie wordt aangehouden voor een zachte extractie van tannine/kleur en smaak en om aanwezige tannine te verzachten. De wijn rijpt gedurende 18 maanden (30% nieuwe eik) op 300L Franse eikenhouten vaten.</a:t>
            </a:r>
            <a:endParaRPr lang="nl-BE" sz="2400" dirty="0"/>
          </a:p>
        </p:txBody>
      </p:sp>
      <p:sp>
        <p:nvSpPr>
          <p:cNvPr id="7" name="Tekstvak 6">
            <a:extLst>
              <a:ext uri="{FF2B5EF4-FFF2-40B4-BE49-F238E27FC236}">
                <a16:creationId xmlns:a16="http://schemas.microsoft.com/office/drawing/2014/main" id="{D0DD6C0E-C652-4376-B0E8-38D175AEA75E}"/>
              </a:ext>
            </a:extLst>
          </p:cNvPr>
          <p:cNvSpPr txBox="1"/>
          <p:nvPr/>
        </p:nvSpPr>
        <p:spPr>
          <a:xfrm>
            <a:off x="29891" y="1907015"/>
            <a:ext cx="7056784" cy="2677656"/>
          </a:xfrm>
          <a:prstGeom prst="rect">
            <a:avLst/>
          </a:prstGeom>
          <a:solidFill>
            <a:schemeClr val="bg1"/>
          </a:solidFill>
        </p:spPr>
        <p:txBody>
          <a:bodyPr wrap="square" rtlCol="0">
            <a:spAutoFit/>
          </a:bodyPr>
          <a:lstStyle/>
          <a:p>
            <a:r>
              <a:rPr lang="nl-NL" sz="2400" dirty="0"/>
              <a:t>Neus: Subtiele kenmerken van donker fruit en cederaroma's. Hints van tabak en rokerige sigarenkistjes versterken de complexiteit.</a:t>
            </a:r>
          </a:p>
          <a:p>
            <a:r>
              <a:rPr lang="nl-NL" sz="2400" dirty="0"/>
              <a:t>Mond: De fruitige smaak van zwarte bes en zwarte kers wordt ondersteund door zachte, rijpe tannine. De evenwichtige en lange afdronk draagt ​​bij aan de elegantie en charme van deze wijn.</a:t>
            </a:r>
            <a:endParaRPr lang="nl-BE" sz="2400" dirty="0"/>
          </a:p>
        </p:txBody>
      </p:sp>
    </p:spTree>
    <p:extLst>
      <p:ext uri="{BB962C8B-B14F-4D97-AF65-F5344CB8AC3E}">
        <p14:creationId xmlns:p14="http://schemas.microsoft.com/office/powerpoint/2010/main" val="4167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6" grpId="1"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3848" y="-171400"/>
            <a:ext cx="2232248" cy="661374"/>
          </a:xfrm>
        </p:spPr>
        <p:txBody>
          <a:bodyPr anchor="t"/>
          <a:lstStyle/>
          <a:p>
            <a:pPr algn="l"/>
            <a:r>
              <a:rPr lang="nl-BE" sz="2800" dirty="0">
                <a:solidFill>
                  <a:schemeClr val="tx1"/>
                </a:solidFill>
                <a:latin typeface="Adobe Caslon Pro" panose="0205050205050A020403" pitchFamily="18" charset="0"/>
              </a:rPr>
              <a:t>Degustatie</a:t>
            </a:r>
            <a:br>
              <a:rPr lang="nl-BE" sz="2800" dirty="0">
                <a:solidFill>
                  <a:schemeClr val="tx1"/>
                </a:solidFill>
                <a:latin typeface="Adobe Caslon Pro" panose="0205050205050A020403" pitchFamily="18" charset="0"/>
              </a:rPr>
            </a:br>
            <a:endParaRPr lang="nl-BE" sz="2800" dirty="0">
              <a:latin typeface="Adobe Caslon Pro" panose="0205050205050A020403" pitchFamily="18" charset="0"/>
            </a:endParaRPr>
          </a:p>
        </p:txBody>
      </p:sp>
      <p:graphicFrame>
        <p:nvGraphicFramePr>
          <p:cNvPr id="3" name="Tabel 2"/>
          <p:cNvGraphicFramePr>
            <a:graphicFrameLocks noGrp="1"/>
          </p:cNvGraphicFramePr>
          <p:nvPr>
            <p:extLst>
              <p:ext uri="{D42A27DB-BD31-4B8C-83A1-F6EECF244321}">
                <p14:modId xmlns:p14="http://schemas.microsoft.com/office/powerpoint/2010/main" val="1530186786"/>
              </p:ext>
            </p:extLst>
          </p:nvPr>
        </p:nvGraphicFramePr>
        <p:xfrm>
          <a:off x="2343" y="607386"/>
          <a:ext cx="9141657" cy="6242374"/>
        </p:xfrm>
        <a:graphic>
          <a:graphicData uri="http://schemas.openxmlformats.org/drawingml/2006/table">
            <a:tbl>
              <a:tblPr firstRow="1" bandRow="1">
                <a:tableStyleId>{5C22544A-7EE6-4342-B048-85BDC9FD1C3A}</a:tableStyleId>
              </a:tblPr>
              <a:tblGrid>
                <a:gridCol w="2203848">
                  <a:extLst>
                    <a:ext uri="{9D8B030D-6E8A-4147-A177-3AD203B41FA5}">
                      <a16:colId xmlns:a16="http://schemas.microsoft.com/office/drawing/2014/main" val="20000"/>
                    </a:ext>
                  </a:extLst>
                </a:gridCol>
                <a:gridCol w="2312603">
                  <a:extLst>
                    <a:ext uri="{9D8B030D-6E8A-4147-A177-3AD203B41FA5}">
                      <a16:colId xmlns:a16="http://schemas.microsoft.com/office/drawing/2014/main" val="20001"/>
                    </a:ext>
                  </a:extLst>
                </a:gridCol>
                <a:gridCol w="2312603">
                  <a:extLst>
                    <a:ext uri="{9D8B030D-6E8A-4147-A177-3AD203B41FA5}">
                      <a16:colId xmlns:a16="http://schemas.microsoft.com/office/drawing/2014/main" val="20002"/>
                    </a:ext>
                  </a:extLst>
                </a:gridCol>
                <a:gridCol w="2312603">
                  <a:extLst>
                    <a:ext uri="{9D8B030D-6E8A-4147-A177-3AD203B41FA5}">
                      <a16:colId xmlns:a16="http://schemas.microsoft.com/office/drawing/2014/main" val="20003"/>
                    </a:ext>
                  </a:extLst>
                </a:gridCol>
              </a:tblGrid>
              <a:tr h="398706">
                <a:tc>
                  <a:txBody>
                    <a:bodyPr/>
                    <a:lstStyle/>
                    <a:p>
                      <a:pPr algn="ctr"/>
                      <a:r>
                        <a:rPr lang="nl-BE" dirty="0"/>
                        <a:t>Wijn</a:t>
                      </a:r>
                    </a:p>
                  </a:txBody>
                  <a:tcPr/>
                </a:tc>
                <a:tc>
                  <a:txBody>
                    <a:bodyPr/>
                    <a:lstStyle/>
                    <a:p>
                      <a:pPr algn="ctr"/>
                      <a:r>
                        <a:rPr lang="nl-BE" dirty="0"/>
                        <a:t>Domein</a:t>
                      </a:r>
                    </a:p>
                  </a:txBody>
                  <a:tcPr/>
                </a:tc>
                <a:tc>
                  <a:txBody>
                    <a:bodyPr/>
                    <a:lstStyle/>
                    <a:p>
                      <a:pPr algn="ctr"/>
                      <a:r>
                        <a:rPr lang="nl-BE" dirty="0"/>
                        <a:t>Land / streek</a:t>
                      </a:r>
                    </a:p>
                  </a:txBody>
                  <a:tcPr/>
                </a:tc>
                <a:tc>
                  <a:txBody>
                    <a:bodyPr/>
                    <a:lstStyle/>
                    <a:p>
                      <a:pPr algn="ctr"/>
                      <a:r>
                        <a:rPr lang="nl-BE" dirty="0"/>
                        <a:t>prijs</a:t>
                      </a:r>
                    </a:p>
                  </a:txBody>
                  <a:tcPr/>
                </a:tc>
                <a:extLst>
                  <a:ext uri="{0D108BD9-81ED-4DB2-BD59-A6C34878D82A}">
                    <a16:rowId xmlns:a16="http://schemas.microsoft.com/office/drawing/2014/main" val="10000"/>
                  </a:ext>
                </a:extLst>
              </a:tr>
              <a:tr h="897089">
                <a:tc>
                  <a:txBody>
                    <a:bodyPr/>
                    <a:lstStyle/>
                    <a:p>
                      <a:pPr algn="ctr"/>
                      <a:r>
                        <a:rPr lang="nl-BE" sz="2400" dirty="0" err="1">
                          <a:latin typeface="Adobe Caslon Pro" panose="0205050205050A020403"/>
                        </a:rPr>
                        <a:t>Sauvignon</a:t>
                      </a:r>
                      <a:r>
                        <a:rPr lang="nl-BE" sz="2400" dirty="0">
                          <a:latin typeface="Adobe Caslon Pro" panose="0205050205050A020403"/>
                        </a:rPr>
                        <a:t> Blanc</a:t>
                      </a:r>
                    </a:p>
                  </a:txBody>
                  <a:tcPr anchor="ctr"/>
                </a:tc>
                <a:tc>
                  <a:txBody>
                    <a:bodyPr/>
                    <a:lstStyle/>
                    <a:p>
                      <a:pPr algn="ctr" fontAlgn="b"/>
                      <a:r>
                        <a:rPr lang="nl-BE" sz="2400" b="0" i="0" u="none" strike="noStrike" dirty="0" err="1">
                          <a:solidFill>
                            <a:srgbClr val="000000"/>
                          </a:solidFill>
                          <a:effectLst/>
                          <a:latin typeface="Adobe Caslon Pro" panose="0205050205050A020403"/>
                        </a:rPr>
                        <a:t>Coquin</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Menetou</a:t>
                      </a:r>
                      <a:r>
                        <a:rPr lang="nl-BE" sz="2400" b="0" i="0" u="none" strike="noStrike" dirty="0">
                          <a:solidFill>
                            <a:srgbClr val="000000"/>
                          </a:solidFill>
                          <a:effectLst/>
                          <a:latin typeface="Adobe Caslon Pro" panose="0205050205050A020403"/>
                        </a:rPr>
                        <a:t> Salon</a:t>
                      </a:r>
                    </a:p>
                  </a:txBody>
                  <a:tcPr marL="7620" marR="7620" marT="7620" marB="0" anchor="ctr"/>
                </a:tc>
                <a:tc>
                  <a:txBody>
                    <a:bodyPr/>
                    <a:lstStyle/>
                    <a:p>
                      <a:pPr algn="ctr"/>
                      <a:r>
                        <a:rPr lang="nl-BE" sz="2400" dirty="0">
                          <a:latin typeface="Adobe Caslon Pro" panose="0205050205050A020403"/>
                        </a:rPr>
                        <a:t>11,00</a:t>
                      </a:r>
                    </a:p>
                  </a:txBody>
                  <a:tcPr anchor="ctr"/>
                </a:tc>
                <a:extLst>
                  <a:ext uri="{0D108BD9-81ED-4DB2-BD59-A6C34878D82A}">
                    <a16:rowId xmlns:a16="http://schemas.microsoft.com/office/drawing/2014/main" val="10001"/>
                  </a:ext>
                </a:extLst>
              </a:tr>
              <a:tr h="662070">
                <a:tc>
                  <a:txBody>
                    <a:bodyPr/>
                    <a:lstStyle/>
                    <a:p>
                      <a:pPr algn="ctr"/>
                      <a:r>
                        <a:rPr lang="nl-BE" sz="2400" dirty="0" err="1">
                          <a:latin typeface="Adobe Caslon Pro" panose="0205050205050A020403"/>
                        </a:rPr>
                        <a:t>Chardonnay</a:t>
                      </a:r>
                      <a:r>
                        <a:rPr lang="nl-BE" sz="2400" dirty="0">
                          <a:latin typeface="Adobe Caslon Pro" panose="0205050205050A020403"/>
                        </a:rPr>
                        <a:t> </a:t>
                      </a:r>
                    </a:p>
                  </a:txBody>
                  <a:tcPr anchor="ctr"/>
                </a:tc>
                <a:tc>
                  <a:txBody>
                    <a:bodyPr/>
                    <a:lstStyle/>
                    <a:p>
                      <a:pPr algn="ctr" fontAlgn="b"/>
                      <a:r>
                        <a:rPr lang="nl-BE" sz="2400" b="0" i="0" u="none" strike="noStrike" dirty="0">
                          <a:solidFill>
                            <a:srgbClr val="000000"/>
                          </a:solidFill>
                          <a:effectLst/>
                          <a:latin typeface="Adobe Caslon Pro" panose="0205050205050A020403"/>
                        </a:rPr>
                        <a:t>Warwick</a:t>
                      </a: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Stellenbosch</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22,70</a:t>
                      </a:r>
                    </a:p>
                  </a:txBody>
                  <a:tcPr anchor="ctr"/>
                </a:tc>
                <a:extLst>
                  <a:ext uri="{0D108BD9-81ED-4DB2-BD59-A6C34878D82A}">
                    <a16:rowId xmlns:a16="http://schemas.microsoft.com/office/drawing/2014/main" val="10002"/>
                  </a:ext>
                </a:extLst>
              </a:tr>
              <a:tr h="662070">
                <a:tc>
                  <a:txBody>
                    <a:bodyPr/>
                    <a:lstStyle/>
                    <a:p>
                      <a:pPr algn="ctr"/>
                      <a:r>
                        <a:rPr lang="nl-BE" sz="2400" dirty="0" err="1">
                          <a:latin typeface="Adobe Caslon Pro" panose="0205050205050A020403"/>
                        </a:rPr>
                        <a:t>Chenin</a:t>
                      </a:r>
                      <a:r>
                        <a:rPr lang="nl-BE" sz="2400" dirty="0">
                          <a:latin typeface="Adobe Caslon Pro" panose="0205050205050A020403"/>
                        </a:rPr>
                        <a:t> Blanc</a:t>
                      </a:r>
                    </a:p>
                  </a:txBody>
                  <a:tcPr anchor="ctr"/>
                </a:tc>
                <a:tc>
                  <a:txBody>
                    <a:bodyPr/>
                    <a:lstStyle/>
                    <a:p>
                      <a:pPr algn="ctr" fontAlgn="b"/>
                      <a:r>
                        <a:rPr lang="nl-BE" sz="2400" b="0" i="0" u="none" strike="noStrike" dirty="0" err="1">
                          <a:solidFill>
                            <a:srgbClr val="000000"/>
                          </a:solidFill>
                          <a:effectLst/>
                          <a:latin typeface="Adobe Caslon Pro" panose="0205050205050A020403"/>
                        </a:rPr>
                        <a:t>Rijk’s</a:t>
                      </a:r>
                      <a:r>
                        <a:rPr lang="nl-BE" sz="2400" b="0" i="0" u="none" strike="noStrike" dirty="0">
                          <a:solidFill>
                            <a:srgbClr val="000000"/>
                          </a:solidFill>
                          <a:effectLst/>
                          <a:latin typeface="Adobe Caslon Pro" panose="0205050205050A020403"/>
                        </a:rPr>
                        <a:t> </a:t>
                      </a: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Tulbagh</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17,90</a:t>
                      </a:r>
                    </a:p>
                  </a:txBody>
                  <a:tcPr anchor="ctr"/>
                </a:tc>
                <a:extLst>
                  <a:ext uri="{0D108BD9-81ED-4DB2-BD59-A6C34878D82A}">
                    <a16:rowId xmlns:a16="http://schemas.microsoft.com/office/drawing/2014/main" val="10003"/>
                  </a:ext>
                </a:extLst>
              </a:tr>
              <a:tr h="662070">
                <a:tc>
                  <a:txBody>
                    <a:bodyPr/>
                    <a:lstStyle/>
                    <a:p>
                      <a:pPr algn="ctr"/>
                      <a:r>
                        <a:rPr lang="nl-BE" sz="2400" dirty="0">
                          <a:latin typeface="Adobe Caslon Pro" panose="0205050205050A020403"/>
                        </a:rPr>
                        <a:t>Riesling</a:t>
                      </a:r>
                    </a:p>
                  </a:txBody>
                  <a:tcPr anchor="ctr"/>
                </a:tc>
                <a:tc>
                  <a:txBody>
                    <a:bodyPr/>
                    <a:lstStyle/>
                    <a:p>
                      <a:pPr algn="ctr" fontAlgn="b"/>
                      <a:r>
                        <a:rPr lang="nl-BE" sz="2400" b="0" i="0" u="none" strike="noStrike" dirty="0" err="1">
                          <a:solidFill>
                            <a:srgbClr val="000000"/>
                          </a:solidFill>
                          <a:effectLst/>
                          <a:latin typeface="Adobe Caslon Pro" panose="0205050205050A020403"/>
                        </a:rPr>
                        <a:t>Schloss</a:t>
                      </a:r>
                      <a:r>
                        <a:rPr lang="nl-BE" sz="2400" b="0" i="0" u="none" strike="noStrike" dirty="0">
                          <a:solidFill>
                            <a:srgbClr val="000000"/>
                          </a:solidFill>
                          <a:effectLst/>
                          <a:latin typeface="Adobe Caslon Pro" panose="0205050205050A020403"/>
                        </a:rPr>
                        <a:t> </a:t>
                      </a:r>
                      <a:r>
                        <a:rPr lang="nl-BE" sz="2400" b="0" i="0" u="none" strike="noStrike" dirty="0" err="1">
                          <a:solidFill>
                            <a:srgbClr val="000000"/>
                          </a:solidFill>
                          <a:effectLst/>
                          <a:latin typeface="Adobe Caslon Pro" panose="0205050205050A020403"/>
                        </a:rPr>
                        <a:t>Vollrads</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a:solidFill>
                            <a:srgbClr val="000000"/>
                          </a:solidFill>
                          <a:effectLst/>
                          <a:latin typeface="Adobe Caslon Pro" panose="0205050205050A020403"/>
                        </a:rPr>
                        <a:t>Rheingau</a:t>
                      </a:r>
                    </a:p>
                  </a:txBody>
                  <a:tcPr marL="7620" marR="7620" marT="7620" marB="0" anchor="ctr"/>
                </a:tc>
                <a:tc>
                  <a:txBody>
                    <a:bodyPr/>
                    <a:lstStyle/>
                    <a:p>
                      <a:pPr algn="ctr"/>
                      <a:r>
                        <a:rPr lang="nl-BE" sz="2400" dirty="0">
                          <a:latin typeface="Adobe Caslon Pro" panose="0205050205050A020403"/>
                        </a:rPr>
                        <a:t>14,55</a:t>
                      </a:r>
                    </a:p>
                  </a:txBody>
                  <a:tcPr anchor="ctr"/>
                </a:tc>
                <a:extLst>
                  <a:ext uri="{0D108BD9-81ED-4DB2-BD59-A6C34878D82A}">
                    <a16:rowId xmlns:a16="http://schemas.microsoft.com/office/drawing/2014/main" val="10004"/>
                  </a:ext>
                </a:extLst>
              </a:tr>
              <a:tr h="662070">
                <a:tc>
                  <a:txBody>
                    <a:bodyPr/>
                    <a:lstStyle/>
                    <a:p>
                      <a:pPr algn="ctr"/>
                      <a:r>
                        <a:rPr lang="nl-BE" sz="2400" dirty="0">
                          <a:latin typeface="Adobe Caslon Pro" panose="0205050205050A020403"/>
                        </a:rPr>
                        <a:t>Pinot </a:t>
                      </a:r>
                      <a:r>
                        <a:rPr lang="nl-BE" sz="2400" dirty="0" err="1">
                          <a:latin typeface="Adobe Caslon Pro" panose="0205050205050A020403"/>
                        </a:rPr>
                        <a:t>Noir</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Brully</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Santenay</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23,60</a:t>
                      </a:r>
                    </a:p>
                  </a:txBody>
                  <a:tcPr anchor="ctr"/>
                </a:tc>
                <a:extLst>
                  <a:ext uri="{0D108BD9-81ED-4DB2-BD59-A6C34878D82A}">
                    <a16:rowId xmlns:a16="http://schemas.microsoft.com/office/drawing/2014/main" val="1048257158"/>
                  </a:ext>
                </a:extLst>
              </a:tr>
              <a:tr h="662070">
                <a:tc>
                  <a:txBody>
                    <a:bodyPr/>
                    <a:lstStyle/>
                    <a:p>
                      <a:pPr algn="ctr"/>
                      <a:r>
                        <a:rPr lang="nl-BE" sz="2400" dirty="0">
                          <a:latin typeface="Adobe Caslon Pro" panose="0205050205050A020403"/>
                        </a:rPr>
                        <a:t>Merlot</a:t>
                      </a:r>
                    </a:p>
                  </a:txBody>
                  <a:tcPr anchor="ctr"/>
                </a:tc>
                <a:tc>
                  <a:txBody>
                    <a:bodyPr/>
                    <a:lstStyle/>
                    <a:p>
                      <a:pPr algn="ctr" fontAlgn="b"/>
                      <a:r>
                        <a:rPr lang="nl-BE" sz="2400" b="0" i="0" u="none" strike="noStrike" dirty="0">
                          <a:solidFill>
                            <a:srgbClr val="000000"/>
                          </a:solidFill>
                          <a:effectLst/>
                          <a:latin typeface="Adobe Caslon Pro" panose="0205050205050A020403"/>
                        </a:rPr>
                        <a:t>Rust &amp; Vrede</a:t>
                      </a: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Stellenbosch</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13,70</a:t>
                      </a:r>
                    </a:p>
                  </a:txBody>
                  <a:tcPr anchor="ctr"/>
                </a:tc>
                <a:extLst>
                  <a:ext uri="{0D108BD9-81ED-4DB2-BD59-A6C34878D82A}">
                    <a16:rowId xmlns:a16="http://schemas.microsoft.com/office/drawing/2014/main" val="10005"/>
                  </a:ext>
                </a:extLst>
              </a:tr>
              <a:tr h="662070">
                <a:tc>
                  <a:txBody>
                    <a:bodyPr/>
                    <a:lstStyle/>
                    <a:p>
                      <a:pPr algn="ctr"/>
                      <a:r>
                        <a:rPr lang="nl-BE" sz="2400" dirty="0">
                          <a:latin typeface="Adobe Caslon Pro" panose="0205050205050A020403"/>
                        </a:rPr>
                        <a:t>Shiraz</a:t>
                      </a:r>
                    </a:p>
                  </a:txBody>
                  <a:tcPr anchor="ctr"/>
                </a:tc>
                <a:tc>
                  <a:txBody>
                    <a:bodyPr/>
                    <a:lstStyle/>
                    <a:p>
                      <a:pPr algn="ctr" fontAlgn="b"/>
                      <a:r>
                        <a:rPr lang="nl-BE" sz="2400" b="0" i="0" u="none" strike="noStrike" dirty="0" err="1">
                          <a:solidFill>
                            <a:srgbClr val="000000"/>
                          </a:solidFill>
                          <a:effectLst/>
                          <a:latin typeface="Adobe Caslon Pro" panose="0205050205050A020403"/>
                        </a:rPr>
                        <a:t>Antu</a:t>
                      </a:r>
                      <a:r>
                        <a:rPr lang="nl-BE" sz="2400" b="0" i="0" u="none" strike="noStrike" dirty="0">
                          <a:solidFill>
                            <a:srgbClr val="000000"/>
                          </a:solidFill>
                          <a:effectLst/>
                          <a:latin typeface="Adobe Caslon Pro" panose="0205050205050A020403"/>
                        </a:rPr>
                        <a:t> </a:t>
                      </a:r>
                      <a:r>
                        <a:rPr lang="nl-BE" sz="2400" b="0" i="0" u="none" strike="noStrike" dirty="0" err="1">
                          <a:solidFill>
                            <a:srgbClr val="000000"/>
                          </a:solidFill>
                          <a:effectLst/>
                          <a:latin typeface="Adobe Caslon Pro" panose="0205050205050A020403"/>
                        </a:rPr>
                        <a:t>Montgras</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Colchagua</a:t>
                      </a:r>
                      <a:r>
                        <a:rPr lang="nl-BE" sz="2400" b="0" i="0" u="none" strike="noStrike" dirty="0">
                          <a:solidFill>
                            <a:srgbClr val="000000"/>
                          </a:solidFill>
                          <a:effectLst/>
                          <a:latin typeface="Adobe Caslon Pro" panose="0205050205050A020403"/>
                        </a:rPr>
                        <a:t> / Chili</a:t>
                      </a:r>
                    </a:p>
                  </a:txBody>
                  <a:tcPr marL="7620" marR="7620" marT="7620" marB="0" anchor="ctr"/>
                </a:tc>
                <a:tc>
                  <a:txBody>
                    <a:bodyPr/>
                    <a:lstStyle/>
                    <a:p>
                      <a:pPr algn="ctr"/>
                      <a:r>
                        <a:rPr lang="nl-BE" sz="2400" dirty="0">
                          <a:latin typeface="Adobe Caslon Pro" panose="0205050205050A020403"/>
                        </a:rPr>
                        <a:t>12,30</a:t>
                      </a:r>
                    </a:p>
                  </a:txBody>
                  <a:tcPr anchor="ctr"/>
                </a:tc>
                <a:extLst>
                  <a:ext uri="{0D108BD9-81ED-4DB2-BD59-A6C34878D82A}">
                    <a16:rowId xmlns:a16="http://schemas.microsoft.com/office/drawing/2014/main" val="10006"/>
                  </a:ext>
                </a:extLst>
              </a:tr>
              <a:tr h="897089">
                <a:tc>
                  <a:txBody>
                    <a:bodyPr/>
                    <a:lstStyle/>
                    <a:p>
                      <a:pPr algn="ctr"/>
                      <a:r>
                        <a:rPr lang="nl-BE" sz="2400" dirty="0" err="1">
                          <a:latin typeface="Adobe Caslon Pro" panose="0205050205050A020403"/>
                        </a:rPr>
                        <a:t>Lapa</a:t>
                      </a:r>
                      <a:r>
                        <a:rPr lang="nl-BE" sz="2400" dirty="0">
                          <a:latin typeface="Adobe Caslon Pro" panose="0205050205050A020403"/>
                        </a:rPr>
                        <a:t> Cabernet </a:t>
                      </a:r>
                      <a:r>
                        <a:rPr lang="nl-BE" sz="2400" dirty="0" err="1">
                          <a:latin typeface="Adobe Caslon Pro" panose="0205050205050A020403"/>
                        </a:rPr>
                        <a:t>Sauvignon</a:t>
                      </a:r>
                      <a:endParaRPr lang="nl-BE" sz="2400" dirty="0">
                        <a:latin typeface="Adobe Caslon Pro" panose="0205050205050A020403"/>
                      </a:endParaRPr>
                    </a:p>
                  </a:txBody>
                  <a:tcPr anchor="ctr"/>
                </a:tc>
                <a:tc>
                  <a:txBody>
                    <a:bodyPr/>
                    <a:lstStyle/>
                    <a:p>
                      <a:pPr algn="ctr" fontAlgn="b"/>
                      <a:r>
                        <a:rPr lang="nl-BE" sz="2400" b="0" i="0" u="none" strike="noStrike" dirty="0" err="1">
                          <a:solidFill>
                            <a:srgbClr val="000000"/>
                          </a:solidFill>
                          <a:effectLst/>
                          <a:latin typeface="Adobe Caslon Pro" panose="0205050205050A020403"/>
                        </a:rPr>
                        <a:t>Guardian</a:t>
                      </a:r>
                      <a:r>
                        <a:rPr lang="nl-BE" sz="2400" b="0" i="0" u="none" strike="noStrike" dirty="0">
                          <a:solidFill>
                            <a:srgbClr val="000000"/>
                          </a:solidFill>
                          <a:effectLst/>
                          <a:latin typeface="Adobe Caslon Pro" panose="0205050205050A020403"/>
                        </a:rPr>
                        <a:t> Peak</a:t>
                      </a:r>
                    </a:p>
                  </a:txBody>
                  <a:tcPr marL="7620" marR="7620" marT="7620" marB="0" anchor="ctr"/>
                </a:tc>
                <a:tc>
                  <a:txBody>
                    <a:bodyPr/>
                    <a:lstStyle/>
                    <a:p>
                      <a:pPr algn="ctr" fontAlgn="b"/>
                      <a:r>
                        <a:rPr lang="nl-BE" sz="2400" b="0" i="0" u="none" strike="noStrike" dirty="0" err="1">
                          <a:solidFill>
                            <a:srgbClr val="000000"/>
                          </a:solidFill>
                          <a:effectLst/>
                          <a:latin typeface="Adobe Caslon Pro" panose="0205050205050A020403"/>
                        </a:rPr>
                        <a:t>Stellenbosch</a:t>
                      </a:r>
                      <a:endParaRPr lang="nl-BE" sz="2400" b="0" i="0" u="none" strike="noStrike" dirty="0">
                        <a:solidFill>
                          <a:srgbClr val="000000"/>
                        </a:solidFill>
                        <a:effectLst/>
                        <a:latin typeface="Adobe Caslon Pro" panose="0205050205050A020403"/>
                      </a:endParaRPr>
                    </a:p>
                  </a:txBody>
                  <a:tcPr marL="7620" marR="7620" marT="7620" marB="0" anchor="ctr"/>
                </a:tc>
                <a:tc>
                  <a:txBody>
                    <a:bodyPr/>
                    <a:lstStyle/>
                    <a:p>
                      <a:pPr algn="ctr"/>
                      <a:r>
                        <a:rPr lang="nl-BE" sz="2400" dirty="0">
                          <a:latin typeface="Adobe Caslon Pro" panose="0205050205050A020403"/>
                        </a:rPr>
                        <a:t>19,30</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091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B4F79C76-60D9-43B3-A0C7-D744741064BB}"/>
              </a:ext>
            </a:extLst>
          </p:cNvPr>
          <p:cNvSpPr txBox="1"/>
          <p:nvPr/>
        </p:nvSpPr>
        <p:spPr>
          <a:xfrm>
            <a:off x="11331" y="116632"/>
            <a:ext cx="9144000" cy="6524863"/>
          </a:xfrm>
          <a:prstGeom prst="rect">
            <a:avLst/>
          </a:prstGeom>
          <a:noFill/>
        </p:spPr>
        <p:txBody>
          <a:bodyPr wrap="square" rtlCol="0">
            <a:spAutoFit/>
          </a:bodyPr>
          <a:lstStyle/>
          <a:p>
            <a:r>
              <a:rPr lang="nl-NL" sz="2000" b="1" u="sng" dirty="0"/>
              <a:t>Oxidatiegeuren</a:t>
            </a:r>
          </a:p>
          <a:p>
            <a:r>
              <a:rPr lang="nl-NL" sz="2000" dirty="0"/>
              <a:t>Als ergens behoefte is aan nuance, dan is het wel bij de term ‘oxidatief’. Door het negatieve beeld bij deze omschrijving vergeten we soms de beschrijvende betekenis. Oxidatie kan bewust worden ingezet om een bepaald wijntype te verkrijgen, zoals sherry of madera. Er is dus alleen sprake van een fout aroma als oxidatie onbedoeld en ongewenst is.</a:t>
            </a:r>
          </a:p>
          <a:p>
            <a:r>
              <a:rPr lang="nl-NL" sz="2000" b="1" u="sng" dirty="0"/>
              <a:t>Reductie/zwavelige geuren</a:t>
            </a:r>
          </a:p>
          <a:p>
            <a:r>
              <a:rPr lang="nl-NL" sz="2000" dirty="0"/>
              <a:t>Een producent kan ervoor kiezen zijn wijn met zo weinig mogelijk zuurstof te </a:t>
            </a:r>
            <a:r>
              <a:rPr lang="nl-NL" sz="2000" dirty="0" err="1"/>
              <a:t>vinifieren</a:t>
            </a:r>
            <a:r>
              <a:rPr lang="nl-NL" sz="2000" dirty="0"/>
              <a:t>; dit heet </a:t>
            </a:r>
            <a:r>
              <a:rPr lang="nl-NL" sz="2000" dirty="0" err="1"/>
              <a:t>reductief</a:t>
            </a:r>
            <a:r>
              <a:rPr lang="nl-NL" sz="2000" dirty="0"/>
              <a:t> opvoeden. Het gebeurt vooral bij witte wijnen en </a:t>
            </a:r>
            <a:r>
              <a:rPr lang="nl-NL" sz="2000" dirty="0" err="1"/>
              <a:t>rosés</a:t>
            </a:r>
            <a:r>
              <a:rPr lang="nl-NL" sz="2000" dirty="0"/>
              <a:t> (en rode wijnen gemaakt met </a:t>
            </a:r>
            <a:r>
              <a:rPr lang="nl-NL" sz="2000" dirty="0" err="1"/>
              <a:t>maceration</a:t>
            </a:r>
            <a:r>
              <a:rPr lang="nl-NL" sz="2000" dirty="0"/>
              <a:t> </a:t>
            </a:r>
            <a:r>
              <a:rPr lang="nl-NL" sz="2000" dirty="0" err="1"/>
              <a:t>carbonique</a:t>
            </a:r>
            <a:r>
              <a:rPr lang="nl-NL" sz="2000" dirty="0"/>
              <a:t>).</a:t>
            </a:r>
          </a:p>
          <a:p>
            <a:r>
              <a:rPr lang="nl-NL" sz="2000" dirty="0"/>
              <a:t>Het heeft als doel de primaire en secundaire aroma’s zo goed mogelijk te behouden. Een sterk </a:t>
            </a:r>
            <a:r>
              <a:rPr lang="nl-NL" sz="2000" dirty="0" err="1"/>
              <a:t>reductieve</a:t>
            </a:r>
            <a:r>
              <a:rPr lang="nl-NL" sz="2000" dirty="0"/>
              <a:t> vinificatie heeft als nadeel dat  er zich zwavelverbindingen vormen. En die hebben, afhankelijk van hun samenstelling en gehalte, een onaangename geur. (rotte eieren)</a:t>
            </a:r>
          </a:p>
          <a:p>
            <a:r>
              <a:rPr lang="nl-NL" sz="2000" b="1" u="sng" dirty="0"/>
              <a:t>Mercaptanen</a:t>
            </a:r>
            <a:r>
              <a:rPr lang="nl-NL" sz="2000" dirty="0"/>
              <a:t> (eigenlijk zegt men tegenwoordig </a:t>
            </a:r>
            <a:r>
              <a:rPr lang="nl-NL" sz="2000" dirty="0" err="1"/>
              <a:t>thiolen</a:t>
            </a:r>
            <a:r>
              <a:rPr lang="nl-NL" sz="2000" dirty="0"/>
              <a:t>) kunnen echter ook aangenaam ruiken, mits in lagere gehaltes aanwezig. Goede voorbeelden daarvan zijn 4-mercapto-4-methyl-2-pentanon, dat bijvoorbeeld </a:t>
            </a:r>
            <a:r>
              <a:rPr lang="nl-NL" sz="2000" dirty="0" err="1"/>
              <a:t>Sauvignon</a:t>
            </a:r>
            <a:r>
              <a:rPr lang="nl-NL" sz="2000" dirty="0"/>
              <a:t> Blanc zijn buxusgeur (kattenpis) geeft, en het relatief recent ontdekte </a:t>
            </a:r>
            <a:r>
              <a:rPr lang="nl-NL" sz="2000" dirty="0" err="1"/>
              <a:t>benzeenmethaanthiol</a:t>
            </a:r>
            <a:r>
              <a:rPr lang="nl-NL" sz="2000" dirty="0"/>
              <a:t>, dat sterk bijdraagt aan de vuursteengeur die mensen vaak in bijvoorbeeld Chablis of witte Loirewijnen ruiken.</a:t>
            </a:r>
          </a:p>
          <a:p>
            <a:endParaRPr lang="nl-BE" dirty="0"/>
          </a:p>
        </p:txBody>
      </p:sp>
    </p:spTree>
    <p:extLst>
      <p:ext uri="{BB962C8B-B14F-4D97-AF65-F5344CB8AC3E}">
        <p14:creationId xmlns:p14="http://schemas.microsoft.com/office/powerpoint/2010/main" val="37381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B4F79C76-60D9-43B3-A0C7-D744741064BB}"/>
              </a:ext>
            </a:extLst>
          </p:cNvPr>
          <p:cNvSpPr txBox="1"/>
          <p:nvPr/>
        </p:nvSpPr>
        <p:spPr>
          <a:xfrm>
            <a:off x="34940" y="116632"/>
            <a:ext cx="9144000" cy="6247864"/>
          </a:xfrm>
          <a:prstGeom prst="rect">
            <a:avLst/>
          </a:prstGeom>
          <a:noFill/>
        </p:spPr>
        <p:txBody>
          <a:bodyPr wrap="square" rtlCol="0">
            <a:spAutoFit/>
          </a:bodyPr>
          <a:lstStyle/>
          <a:p>
            <a:r>
              <a:rPr lang="nl-NL" sz="2000" b="1" u="sng" dirty="0" err="1"/>
              <a:t>Böckser</a:t>
            </a:r>
            <a:r>
              <a:rPr lang="nl-NL" sz="2000" b="1" u="sng" dirty="0"/>
              <a:t>:</a:t>
            </a:r>
            <a:r>
              <a:rPr lang="nl-NL" sz="2000" dirty="0"/>
              <a:t>  ontstaat vaak door vorming van zwavelwaterstof tijdens de vinificatie of de rijping. De wijn ruikt naar rotte eieren .</a:t>
            </a:r>
          </a:p>
          <a:p>
            <a:r>
              <a:rPr lang="nl-NL" sz="2000" b="1" u="sng" dirty="0" err="1"/>
              <a:t>Brett</a:t>
            </a:r>
            <a:r>
              <a:rPr lang="nl-NL" sz="2000" b="1" dirty="0"/>
              <a:t>:  </a:t>
            </a:r>
            <a:r>
              <a:rPr lang="nl-NL" sz="2000" dirty="0"/>
              <a:t>Dit is een veelbesproken thema in de wijnwereld, ook onder de producenten. Boosdoener is een wilde gistsoort, </a:t>
            </a:r>
            <a:r>
              <a:rPr lang="nl-NL" sz="2000" i="1" u="sng" dirty="0" err="1"/>
              <a:t>brettanomyces</a:t>
            </a:r>
            <a:r>
              <a:rPr lang="nl-NL" sz="2000" dirty="0"/>
              <a:t>. Deze voedt zich met het kleinste beetje restsuiker uit de wijn, maar ook met de </a:t>
            </a:r>
            <a:r>
              <a:rPr lang="nl-NL" sz="2000" dirty="0" err="1"/>
              <a:t>cellobiose</a:t>
            </a:r>
            <a:r>
              <a:rPr lang="nl-NL" sz="2000" dirty="0"/>
              <a:t> in de poriën van nieuwe vaten.</a:t>
            </a:r>
          </a:p>
          <a:p>
            <a:r>
              <a:rPr lang="nl-NL" sz="2000" dirty="0"/>
              <a:t>Ze overleven daar en kunnen zodoende jarenlang vaten infecteren, waardoor </a:t>
            </a:r>
            <a:r>
              <a:rPr lang="nl-NL" sz="2000" dirty="0" err="1"/>
              <a:t>Brett</a:t>
            </a:r>
            <a:r>
              <a:rPr lang="nl-NL" sz="2000" dirty="0"/>
              <a:t> lange tijd met opvoeding op oude vaten werd geassocieerd.</a:t>
            </a:r>
          </a:p>
          <a:p>
            <a:r>
              <a:rPr lang="nl-NL" sz="2000" dirty="0" err="1"/>
              <a:t>Bret</a:t>
            </a:r>
            <a:r>
              <a:rPr lang="nl-NL" sz="2000" dirty="0"/>
              <a:t> - geur wordt omschreven als die van </a:t>
            </a:r>
            <a:r>
              <a:rPr lang="nl-NL" sz="2000" i="1" u="sng" dirty="0"/>
              <a:t>zweet, paardenstal of natte bond.</a:t>
            </a:r>
            <a:r>
              <a:rPr lang="nl-NL" sz="2000" dirty="0"/>
              <a:t> Het is onomstreden dat </a:t>
            </a:r>
            <a:r>
              <a:rPr lang="nl-NL" sz="2000" dirty="0" err="1"/>
              <a:t>Brett</a:t>
            </a:r>
            <a:r>
              <a:rPr lang="nl-NL" sz="2000" dirty="0"/>
              <a:t> een groeiend probleem is in rode wijnen van deze tijd. Extractrijke wijnen van zeer rijpe druiven, met veel alcohol, een hoge pH, langdurig in hout gerijpt en onvoldoende gezwaveld vormen een paradijs voor </a:t>
            </a:r>
            <a:r>
              <a:rPr lang="nl-NL" sz="2000" dirty="0" err="1"/>
              <a:t>brettanomyces</a:t>
            </a:r>
            <a:r>
              <a:rPr lang="nl-NL" sz="2000" dirty="0"/>
              <a:t>. Want rijpe druiven betekent veel alcohol en weinig zuren, dus vaak wat restsuiker. Logischerwijze komt </a:t>
            </a:r>
            <a:r>
              <a:rPr lang="nl-NL" sz="2000" dirty="0" err="1"/>
              <a:t>Brett</a:t>
            </a:r>
            <a:r>
              <a:rPr lang="nl-NL" sz="2000" dirty="0"/>
              <a:t> dus meer voor in wijnen van fenolrijke druivenrassen als </a:t>
            </a:r>
            <a:r>
              <a:rPr lang="nl-NL" sz="2000" dirty="0" err="1"/>
              <a:t>cabernet</a:t>
            </a:r>
            <a:r>
              <a:rPr lang="nl-NL" sz="2000" dirty="0"/>
              <a:t> </a:t>
            </a:r>
            <a:r>
              <a:rPr lang="nl-NL" sz="2000" dirty="0" err="1"/>
              <a:t>sauvignon</a:t>
            </a:r>
            <a:r>
              <a:rPr lang="nl-NL" sz="2000" dirty="0"/>
              <a:t>, </a:t>
            </a:r>
            <a:r>
              <a:rPr lang="nl-NL" sz="2000" dirty="0" err="1"/>
              <a:t>syrah</a:t>
            </a:r>
            <a:r>
              <a:rPr lang="nl-NL" sz="2000" dirty="0"/>
              <a:t> en </a:t>
            </a:r>
            <a:r>
              <a:rPr lang="nl-NL" sz="2000" dirty="0" err="1"/>
              <a:t>mourvedre</a:t>
            </a:r>
            <a:r>
              <a:rPr lang="nl-NL" sz="2000" dirty="0"/>
              <a:t> dan bij bijvoorbeeld pinot </a:t>
            </a:r>
            <a:r>
              <a:rPr lang="nl-NL" sz="2000" dirty="0" err="1"/>
              <a:t>noir</a:t>
            </a:r>
            <a:r>
              <a:rPr lang="nl-NL" sz="2000" dirty="0"/>
              <a:t>, dat minder fenolen heeft en een doorgaans lagere </a:t>
            </a:r>
            <a:r>
              <a:rPr lang="nl-NL" sz="2000" dirty="0" err="1"/>
              <a:t>pH.</a:t>
            </a:r>
            <a:endParaRPr lang="nl-NL" sz="2000" dirty="0"/>
          </a:p>
          <a:p>
            <a:r>
              <a:rPr lang="nl-NL" sz="2000" dirty="0"/>
              <a:t>Bij de bestrijding van </a:t>
            </a:r>
            <a:r>
              <a:rPr lang="nl-NL" sz="2000" dirty="0" err="1"/>
              <a:t>Brett</a:t>
            </a:r>
            <a:r>
              <a:rPr lang="nl-NL" sz="2000" dirty="0"/>
              <a:t> speelt voldoende en op het juiste moment zwavelen (sulfiet) een cruciale rol. Producenten die daar om wat voor reden dan ook vanaf zien, nemen altijd een risico.</a:t>
            </a:r>
          </a:p>
          <a:p>
            <a:endParaRPr lang="nl-NL" sz="2000" dirty="0"/>
          </a:p>
        </p:txBody>
      </p:sp>
      <p:sp>
        <p:nvSpPr>
          <p:cNvPr id="9" name="Tekstvak 8">
            <a:extLst>
              <a:ext uri="{FF2B5EF4-FFF2-40B4-BE49-F238E27FC236}">
                <a16:creationId xmlns:a16="http://schemas.microsoft.com/office/drawing/2014/main" id="{FB8D8730-72FA-4A7F-8093-D80BF81B90AF}"/>
              </a:ext>
            </a:extLst>
          </p:cNvPr>
          <p:cNvSpPr txBox="1"/>
          <p:nvPr/>
        </p:nvSpPr>
        <p:spPr>
          <a:xfrm>
            <a:off x="107504" y="800708"/>
            <a:ext cx="8928992" cy="1477328"/>
          </a:xfrm>
          <a:prstGeom prst="rect">
            <a:avLst/>
          </a:prstGeom>
          <a:solidFill>
            <a:schemeClr val="bg1"/>
          </a:solidFill>
        </p:spPr>
        <p:txBody>
          <a:bodyPr wrap="square" rtlCol="0">
            <a:spAutoFit/>
          </a:bodyPr>
          <a:lstStyle/>
          <a:p>
            <a:r>
              <a:rPr lang="nl-BE" dirty="0" err="1"/>
              <a:t>Böckser</a:t>
            </a:r>
            <a:r>
              <a:rPr lang="nl-BE" dirty="0"/>
              <a:t>: onaangename </a:t>
            </a:r>
            <a:r>
              <a:rPr lang="nl-BE" dirty="0" err="1"/>
              <a:t>reductieve</a:t>
            </a:r>
            <a:r>
              <a:rPr lang="nl-BE" dirty="0"/>
              <a:t> geur die wordt aanzien als een wijnfout. En ontstaat door zwavelhoudende stoffen gevormd door gisten. Er zijn verschillende oorzaken voor deze fout: gebrek aan zuurstof, overmatig sulfietgebruik, residuen van pesticiden, te hoge t° bij vergisting of onjuiste pH waarden van de wijn.</a:t>
            </a:r>
          </a:p>
          <a:p>
            <a:r>
              <a:rPr lang="nl-BE" dirty="0"/>
              <a:t>Reuk: Rotte eieren, uien, gekookte kool, knoflook. </a:t>
            </a:r>
          </a:p>
        </p:txBody>
      </p:sp>
    </p:spTree>
    <p:extLst>
      <p:ext uri="{BB962C8B-B14F-4D97-AF65-F5344CB8AC3E}">
        <p14:creationId xmlns:p14="http://schemas.microsoft.com/office/powerpoint/2010/main" val="16284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B4F79C76-60D9-43B3-A0C7-D744741064BB}"/>
              </a:ext>
            </a:extLst>
          </p:cNvPr>
          <p:cNvSpPr txBox="1"/>
          <p:nvPr/>
        </p:nvSpPr>
        <p:spPr>
          <a:xfrm>
            <a:off x="32869" y="188640"/>
            <a:ext cx="8925752" cy="5632311"/>
          </a:xfrm>
          <a:prstGeom prst="rect">
            <a:avLst/>
          </a:prstGeom>
          <a:noFill/>
        </p:spPr>
        <p:txBody>
          <a:bodyPr wrap="square" rtlCol="0">
            <a:spAutoFit/>
          </a:bodyPr>
          <a:lstStyle/>
          <a:p>
            <a:r>
              <a:rPr lang="nl-NL" sz="2000" b="1" u="sng" dirty="0" err="1"/>
              <a:t>Aldehyden</a:t>
            </a:r>
            <a:r>
              <a:rPr lang="nl-NL" sz="2000" b="1" u="sng" dirty="0"/>
              <a:t>,</a:t>
            </a:r>
            <a:r>
              <a:rPr lang="nl-NL" sz="2000" b="1" dirty="0"/>
              <a:t> </a:t>
            </a:r>
            <a:r>
              <a:rPr lang="nl-NL" sz="2000" dirty="0"/>
              <a:t>Voor de volledigheid een paar wat lastiger te plaatsen aroma's.</a:t>
            </a:r>
          </a:p>
          <a:p>
            <a:r>
              <a:rPr lang="nl-NL" sz="2000" dirty="0" err="1"/>
              <a:t>Aldehyden</a:t>
            </a:r>
            <a:r>
              <a:rPr lang="nl-NL" sz="2000" dirty="0"/>
              <a:t> zijn geoxideerde vormen van alcohol die ontstaan onder invloed van zuurstof. De belangrijkste, acetaldehyde of </a:t>
            </a:r>
            <a:r>
              <a:rPr lang="nl-NL" sz="2000" dirty="0" err="1"/>
              <a:t>ethanal</a:t>
            </a:r>
            <a:r>
              <a:rPr lang="nl-NL" sz="2000" dirty="0"/>
              <a:t>, wordt ook tijdens de alcoholische gisting gevormd, vooral bij het beluchten van de wijn. </a:t>
            </a:r>
          </a:p>
          <a:p>
            <a:endParaRPr lang="nl-NL" sz="2000" dirty="0"/>
          </a:p>
          <a:p>
            <a:r>
              <a:rPr lang="nl-NL" sz="2000" dirty="0"/>
              <a:t>Tot slot zijn er nog de </a:t>
            </a:r>
            <a:r>
              <a:rPr lang="nl-NL" sz="2000" b="1" u="sng" dirty="0"/>
              <a:t>pure gistaroma's</a:t>
            </a:r>
            <a:r>
              <a:rPr lang="nl-NL" sz="2000" dirty="0"/>
              <a:t>, zoals geuren van briochebrood (niet altijd een fout in de wijn. Ze komen weliswaar direct van de gisten, maar ontstaan pas tijdens de rijping </a:t>
            </a:r>
            <a:r>
              <a:rPr lang="nl-NL" sz="2000" dirty="0" err="1"/>
              <a:t>sur</a:t>
            </a:r>
            <a:r>
              <a:rPr lang="nl-NL" sz="2000" dirty="0"/>
              <a:t> </a:t>
            </a:r>
            <a:r>
              <a:rPr lang="nl-NL" sz="2000" dirty="0" err="1"/>
              <a:t>lie</a:t>
            </a:r>
            <a:r>
              <a:rPr lang="nl-NL" sz="2000" dirty="0"/>
              <a:t>; ze zijn het resultaat van autolyse (zelfvertering) van de gistcellen.</a:t>
            </a:r>
          </a:p>
          <a:p>
            <a:endParaRPr lang="nl-NL" sz="2000" b="1" u="sng" dirty="0"/>
          </a:p>
          <a:p>
            <a:r>
              <a:rPr lang="nl-NL" sz="2000" b="1" u="sng" dirty="0"/>
              <a:t>Vluchtig zuur: </a:t>
            </a:r>
            <a:r>
              <a:rPr lang="nl-NL" sz="2000" dirty="0"/>
              <a:t> Een hoog vluchtig zuurgehalte is onaangenaam, aan de basis ligt azijnzuur. Tijdens de alcoholische gisting vormen de gisten wat azijnzuur als bijproduct, maar niet in een waarneembaar gehalte, mits de druiven schoon en gezond zijn. Ook tijdens de malo wordt door de melkzuurbacterie azijnzuur geproduceerd, maar doorgaans in nog mindere mate dan door de gisten. Azijnzuur is het enige zuur dat we kunnen ruiken.</a:t>
            </a:r>
          </a:p>
          <a:p>
            <a:r>
              <a:rPr lang="nl-NL" sz="2000" dirty="0"/>
              <a:t>Een goed waarneembaar gehalte aan azijnzuur is meestal het gevolg van een bacteriologische verontreiniging.</a:t>
            </a:r>
          </a:p>
        </p:txBody>
      </p:sp>
    </p:spTree>
    <p:extLst>
      <p:ext uri="{BB962C8B-B14F-4D97-AF65-F5344CB8AC3E}">
        <p14:creationId xmlns:p14="http://schemas.microsoft.com/office/powerpoint/2010/main" val="31227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B4F79C76-60D9-43B3-A0C7-D744741064BB}"/>
              </a:ext>
            </a:extLst>
          </p:cNvPr>
          <p:cNvSpPr txBox="1"/>
          <p:nvPr/>
        </p:nvSpPr>
        <p:spPr>
          <a:xfrm>
            <a:off x="107504" y="151179"/>
            <a:ext cx="8849361" cy="5940088"/>
          </a:xfrm>
          <a:prstGeom prst="rect">
            <a:avLst/>
          </a:prstGeom>
          <a:noFill/>
        </p:spPr>
        <p:txBody>
          <a:bodyPr wrap="square" rtlCol="0">
            <a:spAutoFit/>
          </a:bodyPr>
          <a:lstStyle/>
          <a:p>
            <a:pPr marL="342900" indent="-342900">
              <a:buFont typeface="Arial" panose="020B0604020202020204" pitchFamily="34" charset="0"/>
              <a:buChar char="•"/>
            </a:pPr>
            <a:r>
              <a:rPr lang="nl-NL" sz="2000" dirty="0"/>
              <a:t>Azijn kan zich ontwikkelen wanneer wijn langdurig wordt blootgesteld aan zuurstof en bij een hoge pH, hogere temperaturen en te beperkt zwavelen. </a:t>
            </a:r>
          </a:p>
          <a:p>
            <a:pPr marL="342900" indent="-342900">
              <a:buFont typeface="Arial" panose="020B0604020202020204" pitchFamily="34" charset="0"/>
              <a:buChar char="•"/>
            </a:pPr>
            <a:r>
              <a:rPr lang="nl-NL" sz="2000" dirty="0"/>
              <a:t>Een te hoog gehalte aan azijnzuur wordt vaak verraden door zijn welbekende ester met alcohol, </a:t>
            </a:r>
            <a:r>
              <a:rPr lang="nl-NL" sz="2000" b="1" i="1" u="sng" dirty="0">
                <a:solidFill>
                  <a:srgbClr val="C00000"/>
                </a:solidFill>
              </a:rPr>
              <a:t>ethylacetaat</a:t>
            </a:r>
            <a:r>
              <a:rPr lang="nl-NL" sz="2000" dirty="0"/>
              <a:t>. (nagellakremover en lijm). </a:t>
            </a:r>
          </a:p>
          <a:p>
            <a:pPr marL="342900" indent="-342900">
              <a:buFont typeface="Arial" panose="020B0604020202020204" pitchFamily="34" charset="0"/>
              <a:buChar char="•"/>
            </a:pPr>
            <a:r>
              <a:rPr lang="nl-NL" sz="2000" dirty="0"/>
              <a:t>De vorming van te veel azijnzuur en ethylacetaat is perfect te voorkomen, maar nauwelijks (niet) te genezen. </a:t>
            </a:r>
          </a:p>
          <a:p>
            <a:pPr marL="342900" indent="-342900">
              <a:buFont typeface="Arial" panose="020B0604020202020204" pitchFamily="34" charset="0"/>
              <a:buChar char="•"/>
            </a:pPr>
            <a:r>
              <a:rPr lang="nl-NL" sz="2000" dirty="0"/>
              <a:t>In Europa mag een wijn tot 1,2 gram azijnzuur per liter bevatten, maar veel proevers ervaren zelfs lagere gehaltes al als buitengewoon storend en keuren wijnen daarom af.</a:t>
            </a:r>
          </a:p>
          <a:p>
            <a:endParaRPr lang="nl-NL" sz="2000" b="1" u="sng" dirty="0"/>
          </a:p>
          <a:p>
            <a:r>
              <a:rPr lang="nl-NL" sz="2000" b="1" u="sng" dirty="0"/>
              <a:t>De geur van groene paprika’s</a:t>
            </a:r>
          </a:p>
          <a:p>
            <a:r>
              <a:rPr lang="nl-NL" sz="2000" dirty="0"/>
              <a:t>Moderne drinkers houden er meestal geen grote fan van. Voor wetenschappers is dit echter heel interessant, want het is een van de weinige meetbare aroma’s in wijn. Dankzij die meetbaarheid is vast te stellen dat proevers steeds gevoeliger worden voor de geur van groene paprika. Het aroma van groene paprika komt van </a:t>
            </a:r>
            <a:r>
              <a:rPr lang="nl-NL" sz="2000" b="1" i="1" u="sng" dirty="0" err="1"/>
              <a:t>isobutyl</a:t>
            </a:r>
            <a:r>
              <a:rPr lang="nl-NL" sz="2000" b="1" i="1" u="sng" dirty="0"/>
              <a:t> </a:t>
            </a:r>
            <a:r>
              <a:rPr lang="nl-NL" sz="2000" b="1" i="1" u="sng" dirty="0" err="1"/>
              <a:t>methoxypyrazine</a:t>
            </a:r>
            <a:r>
              <a:rPr lang="nl-NL" sz="2000" dirty="0"/>
              <a:t>, ook wel IBMP genoemd. Het komt het maar in zeer kleine hoeveelheden voor in wijn: van </a:t>
            </a:r>
            <a:r>
              <a:rPr lang="nl-NL" sz="2000" b="1" u="sng" dirty="0"/>
              <a:t>1 tot 100 </a:t>
            </a:r>
            <a:r>
              <a:rPr lang="nl-NL" sz="2000" b="1" u="sng" dirty="0" err="1"/>
              <a:t>nanogram</a:t>
            </a:r>
            <a:r>
              <a:rPr lang="nl-NL" sz="2000" b="1" u="sng" dirty="0"/>
              <a:t> per liter</a:t>
            </a:r>
            <a:r>
              <a:rPr lang="nl-NL" sz="2000" dirty="0"/>
              <a:t>.</a:t>
            </a:r>
          </a:p>
        </p:txBody>
      </p:sp>
    </p:spTree>
    <p:extLst>
      <p:ext uri="{BB962C8B-B14F-4D97-AF65-F5344CB8AC3E}">
        <p14:creationId xmlns:p14="http://schemas.microsoft.com/office/powerpoint/2010/main" val="32354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784976" cy="936104"/>
          </a:xfrm>
        </p:spPr>
        <p:txBody>
          <a:bodyPr anchor="t"/>
          <a:lstStyle/>
          <a:p>
            <a:pPr algn="l">
              <a:lnSpc>
                <a:spcPct val="100000"/>
              </a:lnSpc>
            </a:pP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B4F79C76-60D9-43B3-A0C7-D744741064BB}"/>
              </a:ext>
            </a:extLst>
          </p:cNvPr>
          <p:cNvSpPr txBox="1"/>
          <p:nvPr/>
        </p:nvSpPr>
        <p:spPr>
          <a:xfrm>
            <a:off x="197768" y="548680"/>
            <a:ext cx="8892480" cy="5324535"/>
          </a:xfrm>
          <a:prstGeom prst="rect">
            <a:avLst/>
          </a:prstGeom>
          <a:noFill/>
        </p:spPr>
        <p:txBody>
          <a:bodyPr wrap="square" rtlCol="0">
            <a:spAutoFit/>
          </a:bodyPr>
          <a:lstStyle/>
          <a:p>
            <a:r>
              <a:rPr lang="nl-NL" sz="2000" dirty="0"/>
              <a:t>IBMP is erg stabiel. Al de aanwezige IBMP van de druif komt in de wijn terecht, want het wordt gemakkelijk geëxtraheerd tijdens de vinificatie. De perceptie van het groene paprika-aroma kan tijdens het ouder worden van een wijn veranderen. In een jonge wijn kunnen fruitige aroma’s de paprikageur maskeren; als de fruitige aroma’s met de jaren afnemen, kan het beetje bij beetje dominanter worden. </a:t>
            </a:r>
          </a:p>
          <a:p>
            <a:r>
              <a:rPr lang="nl-NL" sz="2000" dirty="0"/>
              <a:t>Er zijn verschillende factoren die het IBMP-gehalte bepalen:  </a:t>
            </a:r>
          </a:p>
          <a:p>
            <a:pPr marL="342900" indent="-342900">
              <a:buFont typeface="Arial" panose="020B0604020202020204" pitchFamily="34" charset="0"/>
              <a:buChar char="•"/>
            </a:pPr>
            <a:r>
              <a:rPr lang="nl-NL" sz="2000" dirty="0"/>
              <a:t>Het </a:t>
            </a:r>
            <a:r>
              <a:rPr lang="nl-NL" sz="2000" dirty="0" err="1"/>
              <a:t>druivenras</a:t>
            </a:r>
            <a:r>
              <a:rPr lang="nl-NL" sz="2000" dirty="0"/>
              <a:t>. Bij witte variëteiten staat vooral </a:t>
            </a:r>
            <a:r>
              <a:rPr lang="nl-NL" sz="2000" dirty="0" err="1"/>
              <a:t>Sauvignon</a:t>
            </a:r>
            <a:r>
              <a:rPr lang="nl-NL" sz="2000" dirty="0"/>
              <a:t> Blanc bekend om zijn soms karakteristieke groene paprika-aroma. Bij blauwe rassen produceren vooral Cabernet </a:t>
            </a:r>
            <a:r>
              <a:rPr lang="nl-NL" sz="2000" dirty="0" err="1"/>
              <a:t>Sauvignon</a:t>
            </a:r>
            <a:r>
              <a:rPr lang="nl-NL" sz="2000" dirty="0"/>
              <a:t>, Cabernet Franc en in mindere mate Merlot IBMP. </a:t>
            </a:r>
          </a:p>
          <a:p>
            <a:pPr marL="342900" indent="-342900">
              <a:buFont typeface="Arial" panose="020B0604020202020204" pitchFamily="34" charset="0"/>
              <a:buChar char="•"/>
            </a:pPr>
            <a:r>
              <a:rPr lang="nl-NL" sz="2000" dirty="0"/>
              <a:t>De oude Bordeaux variëteit Carmenere (nu vooral Chili), breekt alle records.</a:t>
            </a:r>
          </a:p>
          <a:p>
            <a:pPr marL="342900" indent="-342900">
              <a:buFont typeface="Arial" panose="020B0604020202020204" pitchFamily="34" charset="0"/>
              <a:buChar char="•"/>
            </a:pPr>
            <a:r>
              <a:rPr lang="nl-NL" sz="2000" dirty="0"/>
              <a:t>Pinot </a:t>
            </a:r>
            <a:r>
              <a:rPr lang="nl-NL" sz="2000" dirty="0" err="1"/>
              <a:t>Noir</a:t>
            </a:r>
            <a:r>
              <a:rPr lang="nl-NL" sz="2000" dirty="0"/>
              <a:t> en Petit </a:t>
            </a:r>
            <a:r>
              <a:rPr lang="nl-NL" sz="2000" dirty="0" err="1"/>
              <a:t>Verdot</a:t>
            </a:r>
            <a:r>
              <a:rPr lang="nl-NL" sz="2000" dirty="0"/>
              <a:t> produceren daarentegen praktisch geen IBMP.</a:t>
            </a:r>
          </a:p>
          <a:p>
            <a:endParaRPr lang="nl-NL" sz="2000" dirty="0"/>
          </a:p>
          <a:p>
            <a:r>
              <a:rPr lang="nl-NL" sz="2000" dirty="0"/>
              <a:t>Of  IBMP als positief of als negatief ervaren wordt, is afhankelijk van het</a:t>
            </a:r>
          </a:p>
          <a:p>
            <a:r>
              <a:rPr lang="nl-NL" sz="2000" dirty="0" err="1"/>
              <a:t>druivenras</a:t>
            </a:r>
            <a:r>
              <a:rPr lang="nl-NL" sz="2000" dirty="0"/>
              <a:t>, de concentratie, het type wijn en de smaak van de consument. </a:t>
            </a:r>
            <a:endParaRPr lang="nl-BE" sz="2000" dirty="0"/>
          </a:p>
        </p:txBody>
      </p:sp>
    </p:spTree>
    <p:extLst>
      <p:ext uri="{BB962C8B-B14F-4D97-AF65-F5344CB8AC3E}">
        <p14:creationId xmlns:p14="http://schemas.microsoft.com/office/powerpoint/2010/main" val="30562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18CE1D2-E344-46E2-B6E9-2BA5587380DD}"/>
              </a:ext>
            </a:extLst>
          </p:cNvPr>
          <p:cNvSpPr txBox="1"/>
          <p:nvPr/>
        </p:nvSpPr>
        <p:spPr>
          <a:xfrm>
            <a:off x="125760" y="260648"/>
            <a:ext cx="8892480" cy="5355312"/>
          </a:xfrm>
          <a:prstGeom prst="rect">
            <a:avLst/>
          </a:prstGeom>
          <a:noFill/>
        </p:spPr>
        <p:txBody>
          <a:bodyPr wrap="square" rtlCol="0">
            <a:spAutoFit/>
          </a:bodyPr>
          <a:lstStyle/>
          <a:p>
            <a:r>
              <a:rPr lang="nl-NL" sz="2400" b="1" u="sng" dirty="0"/>
              <a:t>Kurk</a:t>
            </a:r>
          </a:p>
          <a:p>
            <a:endParaRPr lang="nl-NL" dirty="0"/>
          </a:p>
          <a:p>
            <a:r>
              <a:rPr lang="nl-NL" sz="2000" dirty="0"/>
              <a:t>Een van de meest voorkomende foute aroma's in wijn en het bekendste voorbeeld van besmetting van buitenaf. Het is een muffe, schimmelachtige geur van bepaalde chloorverbindingen (</a:t>
            </a:r>
            <a:r>
              <a:rPr lang="nl-NL" sz="2000" dirty="0" err="1"/>
              <a:t>chlooranisolen</a:t>
            </a:r>
            <a:r>
              <a:rPr lang="nl-NL" sz="2000" dirty="0"/>
              <a:t>). </a:t>
            </a:r>
          </a:p>
          <a:p>
            <a:endParaRPr lang="nl-NL" sz="2000" dirty="0"/>
          </a:p>
          <a:p>
            <a:r>
              <a:rPr lang="nl-NL" sz="2000" b="1" u="sng" dirty="0"/>
              <a:t>TCA</a:t>
            </a:r>
            <a:r>
              <a:rPr lang="nl-NL" sz="2000" dirty="0"/>
              <a:t>, voluit </a:t>
            </a:r>
            <a:r>
              <a:rPr lang="nl-NL" sz="2000" i="1" u="sng" dirty="0"/>
              <a:t>2,4,6- </a:t>
            </a:r>
            <a:r>
              <a:rPr lang="nl-NL" sz="2000" i="1" u="sng" dirty="0" err="1"/>
              <a:t>trichlooranisol</a:t>
            </a:r>
            <a:r>
              <a:rPr lang="nl-NL" sz="2000" dirty="0"/>
              <a:t>,  is met een geurdrempel van slechts 5 </a:t>
            </a:r>
            <a:r>
              <a:rPr lang="nl-NL" sz="2000" dirty="0" err="1"/>
              <a:t>nanogram</a:t>
            </a:r>
            <a:r>
              <a:rPr lang="nl-NL" sz="2000" dirty="0"/>
              <a:t> per liter (5 </a:t>
            </a:r>
            <a:r>
              <a:rPr lang="nl-NL" sz="2000" dirty="0" err="1"/>
              <a:t>ppt</a:t>
            </a:r>
            <a:r>
              <a:rPr lang="nl-NL" sz="2000" dirty="0"/>
              <a:t>) één van de gemakkelijkst waarneembare fouten in wijn. Schimmels en bacteriën kunnen TCA vormen uit </a:t>
            </a:r>
            <a:r>
              <a:rPr lang="nl-NL" sz="2000" dirty="0" err="1"/>
              <a:t>trichloorfenolen</a:t>
            </a:r>
            <a:r>
              <a:rPr lang="nl-NL" sz="2000" dirty="0"/>
              <a:t>..</a:t>
            </a:r>
          </a:p>
          <a:p>
            <a:endParaRPr lang="nl-NL" sz="2000" dirty="0"/>
          </a:p>
          <a:p>
            <a:r>
              <a:rPr lang="nl-NL" sz="2000" dirty="0"/>
              <a:t>De kurkindustrie heeft allerlei methoden ontwikkeld om TCA-infectie van kurk te voorkomen en te genezen. Dat laatste is het spectaculairst, want er komen </a:t>
            </a:r>
            <a:r>
              <a:rPr lang="nl-NL" sz="2000" dirty="0" err="1"/>
              <a:t>hightechprocedes</a:t>
            </a:r>
            <a:r>
              <a:rPr lang="nl-NL" sz="2000" dirty="0"/>
              <a:t> bij kijken zoals verwijderen door stomen en het gebruik van superkritisch CO2 (CO2 in een speciale vorm). De meeste recente onderzoeken wijzen uit dat nog zeker 5% van alle wijnen gebotteld met kurk besmet is met TCA, maar dat percentage zal in de toekomst nog dalen (volgens de kurkproducenten).</a:t>
            </a:r>
          </a:p>
        </p:txBody>
      </p:sp>
    </p:spTree>
    <p:extLst>
      <p:ext uri="{BB962C8B-B14F-4D97-AF65-F5344CB8AC3E}">
        <p14:creationId xmlns:p14="http://schemas.microsoft.com/office/powerpoint/2010/main" val="52760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A4DE1EF-7B84-4C1A-8E75-453A766DF625}"/>
              </a:ext>
            </a:extLst>
          </p:cNvPr>
          <p:cNvPicPr>
            <a:picLocks noChangeAspect="1"/>
          </p:cNvPicPr>
          <p:nvPr/>
        </p:nvPicPr>
        <p:blipFill>
          <a:blip r:embed="rId2"/>
          <a:stretch>
            <a:fillRect/>
          </a:stretch>
        </p:blipFill>
        <p:spPr>
          <a:xfrm>
            <a:off x="0" y="764705"/>
            <a:ext cx="9160757" cy="6093296"/>
          </a:xfrm>
          <a:prstGeom prst="rect">
            <a:avLst/>
          </a:prstGeom>
        </p:spPr>
      </p:pic>
    </p:spTree>
    <p:extLst>
      <p:ext uri="{BB962C8B-B14F-4D97-AF65-F5344CB8AC3E}">
        <p14:creationId xmlns:p14="http://schemas.microsoft.com/office/powerpoint/2010/main" val="7218527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2484</Words>
  <Application>Microsoft Office PowerPoint</Application>
  <PresentationFormat>Diavoorstelling (4:3)</PresentationFormat>
  <Paragraphs>198</Paragraphs>
  <Slides>29</Slides>
  <Notes>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29</vt:i4>
      </vt:variant>
    </vt:vector>
  </HeadingPairs>
  <TitlesOfParts>
    <vt:vector size="38" baseType="lpstr">
      <vt:lpstr>Adobe Caslon Pro</vt:lpstr>
      <vt:lpstr>arial</vt:lpstr>
      <vt:lpstr>arial</vt:lpstr>
      <vt:lpstr>Calibri</vt:lpstr>
      <vt:lpstr>Century Gothic</vt:lpstr>
      <vt:lpstr>Courier New</vt:lpstr>
      <vt:lpstr>Palatino Linotype</vt:lpstr>
      <vt:lpstr>Times New Roman</vt:lpstr>
      <vt:lpstr>Executive</vt:lpstr>
      <vt:lpstr> </vt:lpstr>
      <vt:lpstr>PowerPoint-presentatie</vt:lpstr>
      <vt:lpstr>        </vt:lpstr>
      <vt:lpstr>        </vt:lpstr>
      <vt:lpstr>        </vt:lpstr>
      <vt:lpstr>        </vt:lpstr>
      <vt:lpstr>        </vt:lpstr>
      <vt:lpstr>PowerPoint-presentatie</vt:lpstr>
      <vt:lpstr>PowerPoint-presentatie</vt:lpstr>
      <vt:lpstr>PowerPoint-presentatie</vt:lpstr>
      <vt:lpstr>        </vt:lpstr>
      <vt:lpstr>Sauvignon Blanc.</vt:lpstr>
      <vt:lpstr>Chardonnay.   </vt:lpstr>
      <vt:lpstr>Chenin Blanc       </vt:lpstr>
      <vt:lpstr>Riesling       </vt:lpstr>
      <vt:lpstr>        </vt:lpstr>
      <vt:lpstr>Pinot Noir        </vt:lpstr>
      <vt:lpstr>Merlot        </vt:lpstr>
      <vt:lpstr>Cabernet Sauvignon        </vt:lpstr>
      <vt:lpstr>Syrah        </vt:lpstr>
      <vt:lpstr>Degustatie wijn 1:   Sauvignon Blanc  Domaine Coquin    Menetou Salon   </vt:lpstr>
      <vt:lpstr>Degustatie wijn 2;   Chardonnay White Lady  2016 Warwick Estate  Stellenbosch</vt:lpstr>
      <vt:lpstr>Degustatie wijn 3:   Chenin Blanc Private Cellar 2015 Rijk’s  Tulbagh      </vt:lpstr>
      <vt:lpstr>Degustatie wijn 4: Riesling Schloss Vollrads Reingau</vt:lpstr>
      <vt:lpstr>Degustatie  wijn 5: Pinot Noir   La Tour de Brully Santenay    </vt:lpstr>
      <vt:lpstr>Degustatie wijn 6; Merlot 2016  - Rust en Vrede - Stellenbosch    </vt:lpstr>
      <vt:lpstr>Degustatie wijn 7: Shiraz 2016 Antu Montgras Colchagua Valley   </vt:lpstr>
      <vt:lpstr>Degustatie wijn 8: Cabernet Sauvignon  Lapa 2015 Guardian Peak    </vt:lpstr>
      <vt:lpstr>Degustatie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marc</dc:creator>
  <cp:lastModifiedBy>Marc Van Dorpe</cp:lastModifiedBy>
  <cp:revision>595</cp:revision>
  <dcterms:created xsi:type="dcterms:W3CDTF">2010-02-11T18:51:15Z</dcterms:created>
  <dcterms:modified xsi:type="dcterms:W3CDTF">2022-05-02T19:49:51Z</dcterms:modified>
</cp:coreProperties>
</file>